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sldIdLst>
    <p:sldId id="256" r:id="rId2"/>
    <p:sldId id="258" r:id="rId3"/>
    <p:sldId id="257" r:id="rId4"/>
    <p:sldId id="259" r:id="rId5"/>
    <p:sldId id="277" r:id="rId6"/>
    <p:sldId id="261" r:id="rId7"/>
    <p:sldId id="260" r:id="rId8"/>
    <p:sldId id="268" r:id="rId9"/>
    <p:sldId id="263" r:id="rId10"/>
    <p:sldId id="267" r:id="rId11"/>
    <p:sldId id="271" r:id="rId12"/>
    <p:sldId id="264" r:id="rId13"/>
    <p:sldId id="269" r:id="rId14"/>
    <p:sldId id="275" r:id="rId15"/>
    <p:sldId id="276" r:id="rId16"/>
    <p:sldId id="274" r:id="rId17"/>
    <p:sldId id="279" r:id="rId18"/>
    <p:sldId id="272" r:id="rId19"/>
    <p:sldId id="273" r:id="rId20"/>
    <p:sldId id="281" r:id="rId2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372" y="-3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CEF7A5-F976-4B74-9B44-FE60FF0D39CC}" type="doc">
      <dgm:prSet loTypeId="urn:microsoft.com/office/officeart/2005/8/layout/equation2" loCatId="process" qsTypeId="urn:microsoft.com/office/officeart/2005/8/quickstyle/simple1" qsCatId="simple" csTypeId="urn:microsoft.com/office/officeart/2005/8/colors/accent1_2" csCatId="accent1" phldr="1"/>
      <dgm:spPr/>
    </dgm:pt>
    <dgm:pt modelId="{5BE1E553-9D59-4040-B51A-40AA61C90014}">
      <dgm:prSet phldrT="[文本]" custT="1"/>
      <dgm:spPr>
        <a:solidFill>
          <a:schemeClr val="tx2">
            <a:lumMod val="60000"/>
            <a:lumOff val="40000"/>
          </a:schemeClr>
        </a:solidFill>
      </dgm:spPr>
      <dgm:t>
        <a:bodyPr/>
        <a:lstStyle/>
        <a:p>
          <a:r>
            <a:rPr lang="en-US" altLang="zh-CN" sz="2000" dirty="0" smtClean="0"/>
            <a:t>C++ code</a:t>
          </a:r>
          <a:endParaRPr lang="zh-CN" altLang="en-US" sz="2000" dirty="0"/>
        </a:p>
      </dgm:t>
    </dgm:pt>
    <dgm:pt modelId="{6E9CEC84-799B-4FB5-9231-3906C2B4188E}" type="parTrans" cxnId="{DC492A70-A279-4CA2-8C96-F53D39AE8DFD}">
      <dgm:prSet/>
      <dgm:spPr/>
      <dgm:t>
        <a:bodyPr/>
        <a:lstStyle/>
        <a:p>
          <a:endParaRPr lang="zh-CN" altLang="en-US"/>
        </a:p>
      </dgm:t>
    </dgm:pt>
    <dgm:pt modelId="{59414208-5724-4F2F-B61C-288E3852CC4A}" type="sibTrans" cxnId="{DC492A70-A279-4CA2-8C96-F53D39AE8DFD}">
      <dgm:prSet/>
      <dgm:spPr/>
      <dgm:t>
        <a:bodyPr/>
        <a:lstStyle/>
        <a:p>
          <a:endParaRPr lang="zh-CN" altLang="en-US"/>
        </a:p>
      </dgm:t>
    </dgm:pt>
    <dgm:pt modelId="{B9883514-9427-4044-92CF-F64381303B45}">
      <dgm:prSet phldrT="[文本]" custT="1"/>
      <dgm:spPr>
        <a:solidFill>
          <a:schemeClr val="tx2">
            <a:lumMod val="60000"/>
            <a:lumOff val="40000"/>
          </a:schemeClr>
        </a:solidFill>
      </dgm:spPr>
      <dgm:t>
        <a:bodyPr/>
        <a:lstStyle/>
        <a:p>
          <a:r>
            <a:rPr lang="en-US" altLang="zh-CN" sz="1600" dirty="0" smtClean="0"/>
            <a:t>Python binding code</a:t>
          </a:r>
          <a:endParaRPr lang="zh-CN" altLang="en-US" sz="1600" dirty="0"/>
        </a:p>
      </dgm:t>
    </dgm:pt>
    <dgm:pt modelId="{D40FB1CD-129B-4F52-BC86-B1CC49519B8E}" type="parTrans" cxnId="{A4A3E881-CCB6-4DFC-801E-276F88706982}">
      <dgm:prSet/>
      <dgm:spPr/>
      <dgm:t>
        <a:bodyPr/>
        <a:lstStyle/>
        <a:p>
          <a:endParaRPr lang="zh-CN" altLang="en-US"/>
        </a:p>
      </dgm:t>
    </dgm:pt>
    <dgm:pt modelId="{16E90CD2-7C5A-4566-B1DB-7787B11691CA}" type="sibTrans" cxnId="{A4A3E881-CCB6-4DFC-801E-276F88706982}">
      <dgm:prSet/>
      <dgm:spPr/>
      <dgm:t>
        <a:bodyPr/>
        <a:lstStyle/>
        <a:p>
          <a:endParaRPr lang="zh-CN" altLang="en-US"/>
        </a:p>
      </dgm:t>
    </dgm:pt>
    <dgm:pt modelId="{13A7B6A0-DBD1-4ED2-AF5C-7C5A5321D362}">
      <dgm:prSet phldrT="[文本]"/>
      <dgm:spPr>
        <a:solidFill>
          <a:schemeClr val="tx2">
            <a:lumMod val="60000"/>
            <a:lumOff val="40000"/>
          </a:schemeClr>
        </a:solidFill>
      </dgm:spPr>
      <dgm:t>
        <a:bodyPr/>
        <a:lstStyle/>
        <a:p>
          <a:r>
            <a:rPr lang="en-US" altLang="zh-CN" dirty="0" smtClean="0"/>
            <a:t>libDmp*.so</a:t>
          </a:r>
          <a:endParaRPr lang="zh-CN" altLang="en-US" dirty="0"/>
        </a:p>
      </dgm:t>
    </dgm:pt>
    <dgm:pt modelId="{BBCE14FC-1398-4701-96B6-C96FE06BC3B6}" type="parTrans" cxnId="{138EE6CA-C942-4581-ADCC-29DC7C8E214F}">
      <dgm:prSet/>
      <dgm:spPr/>
      <dgm:t>
        <a:bodyPr/>
        <a:lstStyle/>
        <a:p>
          <a:endParaRPr lang="zh-CN" altLang="en-US"/>
        </a:p>
      </dgm:t>
    </dgm:pt>
    <dgm:pt modelId="{E3840D2A-AF2E-4B86-8529-8823EF4C9BAA}" type="sibTrans" cxnId="{138EE6CA-C942-4581-ADCC-29DC7C8E214F}">
      <dgm:prSet/>
      <dgm:spPr/>
      <dgm:t>
        <a:bodyPr/>
        <a:lstStyle/>
        <a:p>
          <a:endParaRPr lang="zh-CN" altLang="en-US"/>
        </a:p>
      </dgm:t>
    </dgm:pt>
    <dgm:pt modelId="{5C301E05-F8E9-4CEB-9872-49B72BE29187}" type="pres">
      <dgm:prSet presAssocID="{71CEF7A5-F976-4B74-9B44-FE60FF0D39CC}" presName="Name0" presStyleCnt="0">
        <dgm:presLayoutVars>
          <dgm:dir/>
          <dgm:resizeHandles val="exact"/>
        </dgm:presLayoutVars>
      </dgm:prSet>
      <dgm:spPr/>
    </dgm:pt>
    <dgm:pt modelId="{8DABBE3A-BAD2-4EE0-9B16-2557A42D0C62}" type="pres">
      <dgm:prSet presAssocID="{71CEF7A5-F976-4B74-9B44-FE60FF0D39CC}" presName="vNodes" presStyleCnt="0"/>
      <dgm:spPr/>
    </dgm:pt>
    <dgm:pt modelId="{683439C4-218F-4CC4-AE82-2D3ED1FF6AE2}" type="pres">
      <dgm:prSet presAssocID="{5BE1E553-9D59-4040-B51A-40AA61C90014}" presName="node" presStyleLbl="node1" presStyleIdx="0" presStyleCnt="3">
        <dgm:presLayoutVars>
          <dgm:bulletEnabled val="1"/>
        </dgm:presLayoutVars>
      </dgm:prSet>
      <dgm:spPr/>
      <dgm:t>
        <a:bodyPr/>
        <a:lstStyle/>
        <a:p>
          <a:endParaRPr lang="zh-CN" altLang="en-US"/>
        </a:p>
      </dgm:t>
    </dgm:pt>
    <dgm:pt modelId="{E3312F59-4FA9-4A0C-9AA8-A3FFE20656DB}" type="pres">
      <dgm:prSet presAssocID="{59414208-5724-4F2F-B61C-288E3852CC4A}" presName="spacerT" presStyleCnt="0"/>
      <dgm:spPr/>
    </dgm:pt>
    <dgm:pt modelId="{758ACB94-0BAE-4A0D-84D7-352F317B5EF5}" type="pres">
      <dgm:prSet presAssocID="{59414208-5724-4F2F-B61C-288E3852CC4A}" presName="sibTrans" presStyleLbl="sibTrans2D1" presStyleIdx="0" presStyleCnt="2"/>
      <dgm:spPr/>
      <dgm:t>
        <a:bodyPr/>
        <a:lstStyle/>
        <a:p>
          <a:endParaRPr lang="zh-CN" altLang="en-US"/>
        </a:p>
      </dgm:t>
    </dgm:pt>
    <dgm:pt modelId="{A7F62D43-E378-4878-9E12-5E413E4A0DCA}" type="pres">
      <dgm:prSet presAssocID="{59414208-5724-4F2F-B61C-288E3852CC4A}" presName="spacerB" presStyleCnt="0"/>
      <dgm:spPr/>
    </dgm:pt>
    <dgm:pt modelId="{CF9E0A45-222F-4505-8931-24E51CA24543}" type="pres">
      <dgm:prSet presAssocID="{B9883514-9427-4044-92CF-F64381303B45}" presName="node" presStyleLbl="node1" presStyleIdx="1" presStyleCnt="3">
        <dgm:presLayoutVars>
          <dgm:bulletEnabled val="1"/>
        </dgm:presLayoutVars>
      </dgm:prSet>
      <dgm:spPr/>
      <dgm:t>
        <a:bodyPr/>
        <a:lstStyle/>
        <a:p>
          <a:endParaRPr lang="zh-CN" altLang="en-US"/>
        </a:p>
      </dgm:t>
    </dgm:pt>
    <dgm:pt modelId="{95B0A4D3-53F3-4AD0-9277-66A8BE35820C}" type="pres">
      <dgm:prSet presAssocID="{71CEF7A5-F976-4B74-9B44-FE60FF0D39CC}" presName="sibTransLast" presStyleLbl="sibTrans2D1" presStyleIdx="1" presStyleCnt="2"/>
      <dgm:spPr/>
      <dgm:t>
        <a:bodyPr/>
        <a:lstStyle/>
        <a:p>
          <a:endParaRPr lang="zh-CN" altLang="en-US"/>
        </a:p>
      </dgm:t>
    </dgm:pt>
    <dgm:pt modelId="{4F1317AD-1EC6-4246-BCB2-0BA5EDBBBA69}" type="pres">
      <dgm:prSet presAssocID="{71CEF7A5-F976-4B74-9B44-FE60FF0D39CC}" presName="connectorText" presStyleLbl="sibTrans2D1" presStyleIdx="1" presStyleCnt="2"/>
      <dgm:spPr/>
      <dgm:t>
        <a:bodyPr/>
        <a:lstStyle/>
        <a:p>
          <a:endParaRPr lang="zh-CN" altLang="en-US"/>
        </a:p>
      </dgm:t>
    </dgm:pt>
    <dgm:pt modelId="{BF7EA5F6-FAF6-43E3-9665-8028AE6C01B6}" type="pres">
      <dgm:prSet presAssocID="{71CEF7A5-F976-4B74-9B44-FE60FF0D39CC}" presName="lastNode" presStyleLbl="node1" presStyleIdx="2" presStyleCnt="3">
        <dgm:presLayoutVars>
          <dgm:bulletEnabled val="1"/>
        </dgm:presLayoutVars>
      </dgm:prSet>
      <dgm:spPr/>
      <dgm:t>
        <a:bodyPr/>
        <a:lstStyle/>
        <a:p>
          <a:endParaRPr lang="zh-CN" altLang="en-US"/>
        </a:p>
      </dgm:t>
    </dgm:pt>
  </dgm:ptLst>
  <dgm:cxnLst>
    <dgm:cxn modelId="{7AAF1410-DAB9-43F7-BBD0-3E9FB985FCC4}" type="presOf" srcId="{5BE1E553-9D59-4040-B51A-40AA61C90014}" destId="{683439C4-218F-4CC4-AE82-2D3ED1FF6AE2}" srcOrd="0" destOrd="0" presId="urn:microsoft.com/office/officeart/2005/8/layout/equation2"/>
    <dgm:cxn modelId="{536AAD81-8077-4136-8C80-36D660A71ECC}" type="presOf" srcId="{16E90CD2-7C5A-4566-B1DB-7787B11691CA}" destId="{95B0A4D3-53F3-4AD0-9277-66A8BE35820C}" srcOrd="0" destOrd="0" presId="urn:microsoft.com/office/officeart/2005/8/layout/equation2"/>
    <dgm:cxn modelId="{75627F54-F0D9-46A9-8501-D7693BA04C2E}" type="presOf" srcId="{13A7B6A0-DBD1-4ED2-AF5C-7C5A5321D362}" destId="{BF7EA5F6-FAF6-43E3-9665-8028AE6C01B6}" srcOrd="0" destOrd="0" presId="urn:microsoft.com/office/officeart/2005/8/layout/equation2"/>
    <dgm:cxn modelId="{0F05F635-F2C8-44D7-9A09-AABFC227D92C}" type="presOf" srcId="{71CEF7A5-F976-4B74-9B44-FE60FF0D39CC}" destId="{5C301E05-F8E9-4CEB-9872-49B72BE29187}" srcOrd="0" destOrd="0" presId="urn:microsoft.com/office/officeart/2005/8/layout/equation2"/>
    <dgm:cxn modelId="{33B7DEB9-B29D-4491-B0C6-58EC57284384}" type="presOf" srcId="{16E90CD2-7C5A-4566-B1DB-7787B11691CA}" destId="{4F1317AD-1EC6-4246-BCB2-0BA5EDBBBA69}" srcOrd="1" destOrd="0" presId="urn:microsoft.com/office/officeart/2005/8/layout/equation2"/>
    <dgm:cxn modelId="{DC492A70-A279-4CA2-8C96-F53D39AE8DFD}" srcId="{71CEF7A5-F976-4B74-9B44-FE60FF0D39CC}" destId="{5BE1E553-9D59-4040-B51A-40AA61C90014}" srcOrd="0" destOrd="0" parTransId="{6E9CEC84-799B-4FB5-9231-3906C2B4188E}" sibTransId="{59414208-5724-4F2F-B61C-288E3852CC4A}"/>
    <dgm:cxn modelId="{DED78022-B5B0-4D4B-814F-5D6A7BA6C24C}" type="presOf" srcId="{59414208-5724-4F2F-B61C-288E3852CC4A}" destId="{758ACB94-0BAE-4A0D-84D7-352F317B5EF5}" srcOrd="0" destOrd="0" presId="urn:microsoft.com/office/officeart/2005/8/layout/equation2"/>
    <dgm:cxn modelId="{138EE6CA-C942-4581-ADCC-29DC7C8E214F}" srcId="{71CEF7A5-F976-4B74-9B44-FE60FF0D39CC}" destId="{13A7B6A0-DBD1-4ED2-AF5C-7C5A5321D362}" srcOrd="2" destOrd="0" parTransId="{BBCE14FC-1398-4701-96B6-C96FE06BC3B6}" sibTransId="{E3840D2A-AF2E-4B86-8529-8823EF4C9BAA}"/>
    <dgm:cxn modelId="{A4A3E881-CCB6-4DFC-801E-276F88706982}" srcId="{71CEF7A5-F976-4B74-9B44-FE60FF0D39CC}" destId="{B9883514-9427-4044-92CF-F64381303B45}" srcOrd="1" destOrd="0" parTransId="{D40FB1CD-129B-4F52-BC86-B1CC49519B8E}" sibTransId="{16E90CD2-7C5A-4566-B1DB-7787B11691CA}"/>
    <dgm:cxn modelId="{4A1A0DA8-AC2C-4ECE-885D-80A183420C74}" type="presOf" srcId="{B9883514-9427-4044-92CF-F64381303B45}" destId="{CF9E0A45-222F-4505-8931-24E51CA24543}" srcOrd="0" destOrd="0" presId="urn:microsoft.com/office/officeart/2005/8/layout/equation2"/>
    <dgm:cxn modelId="{8A4B8AFD-5F58-4A4E-A316-458BA5F6E216}" type="presParOf" srcId="{5C301E05-F8E9-4CEB-9872-49B72BE29187}" destId="{8DABBE3A-BAD2-4EE0-9B16-2557A42D0C62}" srcOrd="0" destOrd="0" presId="urn:microsoft.com/office/officeart/2005/8/layout/equation2"/>
    <dgm:cxn modelId="{EED1D283-017A-4950-B683-AB8FAD61D5D0}" type="presParOf" srcId="{8DABBE3A-BAD2-4EE0-9B16-2557A42D0C62}" destId="{683439C4-218F-4CC4-AE82-2D3ED1FF6AE2}" srcOrd="0" destOrd="0" presId="urn:microsoft.com/office/officeart/2005/8/layout/equation2"/>
    <dgm:cxn modelId="{4287B814-DC29-4B4B-BD54-D86063DCFEFE}" type="presParOf" srcId="{8DABBE3A-BAD2-4EE0-9B16-2557A42D0C62}" destId="{E3312F59-4FA9-4A0C-9AA8-A3FFE20656DB}" srcOrd="1" destOrd="0" presId="urn:microsoft.com/office/officeart/2005/8/layout/equation2"/>
    <dgm:cxn modelId="{869802BB-427F-4A26-AD90-17D8EBE42110}" type="presParOf" srcId="{8DABBE3A-BAD2-4EE0-9B16-2557A42D0C62}" destId="{758ACB94-0BAE-4A0D-84D7-352F317B5EF5}" srcOrd="2" destOrd="0" presId="urn:microsoft.com/office/officeart/2005/8/layout/equation2"/>
    <dgm:cxn modelId="{0AC4FE16-B39B-4EE7-8346-AE63D209E105}" type="presParOf" srcId="{8DABBE3A-BAD2-4EE0-9B16-2557A42D0C62}" destId="{A7F62D43-E378-4878-9E12-5E413E4A0DCA}" srcOrd="3" destOrd="0" presId="urn:microsoft.com/office/officeart/2005/8/layout/equation2"/>
    <dgm:cxn modelId="{82C47F85-9291-4BB8-95BA-0287DA3224CF}" type="presParOf" srcId="{8DABBE3A-BAD2-4EE0-9B16-2557A42D0C62}" destId="{CF9E0A45-222F-4505-8931-24E51CA24543}" srcOrd="4" destOrd="0" presId="urn:microsoft.com/office/officeart/2005/8/layout/equation2"/>
    <dgm:cxn modelId="{9B9EA7D8-E6C7-4DC6-9FB6-E349ABF3C655}" type="presParOf" srcId="{5C301E05-F8E9-4CEB-9872-49B72BE29187}" destId="{95B0A4D3-53F3-4AD0-9277-66A8BE35820C}" srcOrd="1" destOrd="0" presId="urn:microsoft.com/office/officeart/2005/8/layout/equation2"/>
    <dgm:cxn modelId="{1DBAB815-2960-4EB1-8312-45823A6C2E01}" type="presParOf" srcId="{95B0A4D3-53F3-4AD0-9277-66A8BE35820C}" destId="{4F1317AD-1EC6-4246-BCB2-0BA5EDBBBA69}" srcOrd="0" destOrd="0" presId="urn:microsoft.com/office/officeart/2005/8/layout/equation2"/>
    <dgm:cxn modelId="{BFA1172E-B503-4BE3-A92A-CA6E7B14469D}" type="presParOf" srcId="{5C301E05-F8E9-4CEB-9872-49B72BE29187}" destId="{BF7EA5F6-FAF6-43E3-9665-8028AE6C01B6}"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3439C4-218F-4CC4-AE82-2D3ED1FF6AE2}">
      <dsp:nvSpPr>
        <dsp:cNvPr id="0" name=""/>
        <dsp:cNvSpPr/>
      </dsp:nvSpPr>
      <dsp:spPr>
        <a:xfrm>
          <a:off x="2756" y="70218"/>
          <a:ext cx="978577" cy="978577"/>
        </a:xfrm>
        <a:prstGeom prst="ellipse">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altLang="zh-CN" sz="2000" kern="1200" dirty="0" smtClean="0"/>
            <a:t>C++ code</a:t>
          </a:r>
          <a:endParaRPr lang="zh-CN" altLang="en-US" sz="2000" kern="1200" dirty="0"/>
        </a:p>
      </dsp:txBody>
      <dsp:txXfrm>
        <a:off x="146065" y="213527"/>
        <a:ext cx="691959" cy="691959"/>
      </dsp:txXfrm>
    </dsp:sp>
    <dsp:sp modelId="{758ACB94-0BAE-4A0D-84D7-352F317B5EF5}">
      <dsp:nvSpPr>
        <dsp:cNvPr id="0" name=""/>
        <dsp:cNvSpPr/>
      </dsp:nvSpPr>
      <dsp:spPr>
        <a:xfrm>
          <a:off x="208257" y="1128256"/>
          <a:ext cx="567574" cy="567574"/>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zh-CN" altLang="en-US" sz="900" kern="1200"/>
        </a:p>
      </dsp:txBody>
      <dsp:txXfrm>
        <a:off x="283489" y="1345296"/>
        <a:ext cx="417110" cy="133494"/>
      </dsp:txXfrm>
    </dsp:sp>
    <dsp:sp modelId="{CF9E0A45-222F-4505-8931-24E51CA24543}">
      <dsp:nvSpPr>
        <dsp:cNvPr id="0" name=""/>
        <dsp:cNvSpPr/>
      </dsp:nvSpPr>
      <dsp:spPr>
        <a:xfrm>
          <a:off x="2756" y="1775291"/>
          <a:ext cx="978577" cy="978577"/>
        </a:xfrm>
        <a:prstGeom prst="ellipse">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altLang="zh-CN" sz="1600" kern="1200" dirty="0" smtClean="0"/>
            <a:t>Python binding code</a:t>
          </a:r>
          <a:endParaRPr lang="zh-CN" altLang="en-US" sz="1600" kern="1200" dirty="0"/>
        </a:p>
      </dsp:txBody>
      <dsp:txXfrm>
        <a:off x="146065" y="1918600"/>
        <a:ext cx="691959" cy="691959"/>
      </dsp:txXfrm>
    </dsp:sp>
    <dsp:sp modelId="{95B0A4D3-53F3-4AD0-9277-66A8BE35820C}">
      <dsp:nvSpPr>
        <dsp:cNvPr id="0" name=""/>
        <dsp:cNvSpPr/>
      </dsp:nvSpPr>
      <dsp:spPr>
        <a:xfrm>
          <a:off x="1128120" y="1230028"/>
          <a:ext cx="311187" cy="36403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zh-CN" altLang="en-US" sz="1500" kern="1200"/>
        </a:p>
      </dsp:txBody>
      <dsp:txXfrm>
        <a:off x="1128120" y="1302834"/>
        <a:ext cx="217831" cy="218418"/>
      </dsp:txXfrm>
    </dsp:sp>
    <dsp:sp modelId="{BF7EA5F6-FAF6-43E3-9665-8028AE6C01B6}">
      <dsp:nvSpPr>
        <dsp:cNvPr id="0" name=""/>
        <dsp:cNvSpPr/>
      </dsp:nvSpPr>
      <dsp:spPr>
        <a:xfrm>
          <a:off x="1568480" y="433466"/>
          <a:ext cx="1957154" cy="1957154"/>
        </a:xfrm>
        <a:prstGeom prst="ellipse">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altLang="zh-CN" sz="2200" kern="1200" dirty="0" smtClean="0"/>
            <a:t>libDmp*.so</a:t>
          </a:r>
          <a:endParaRPr lang="zh-CN" altLang="en-US" sz="2200" kern="1200" dirty="0"/>
        </a:p>
      </dsp:txBody>
      <dsp:txXfrm>
        <a:off x="1855099" y="720085"/>
        <a:ext cx="1383916" cy="1383916"/>
      </dsp:txXfrm>
    </dsp:sp>
  </dsp:spTree>
</dsp:drawing>
</file>

<file path=ppt/diagrams/layout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E7E6F1-094B-4711-92A7-C364B401F94C}" type="datetimeFigureOut">
              <a:rPr lang="zh-CN" altLang="en-US" smtClean="0"/>
              <a:t>2014/5/12</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CC1BC5-2B5D-4F71-AA27-B10DBAA37319}" type="slidenum">
              <a:rPr lang="zh-CN" altLang="en-US" smtClean="0"/>
              <a:t>‹#›</a:t>
            </a:fld>
            <a:endParaRPr lang="zh-CN" altLang="en-US"/>
          </a:p>
        </p:txBody>
      </p:sp>
    </p:spTree>
    <p:extLst>
      <p:ext uri="{BB962C8B-B14F-4D97-AF65-F5344CB8AC3E}">
        <p14:creationId xmlns:p14="http://schemas.microsoft.com/office/powerpoint/2010/main" val="26394683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1A446055-D552-4335-9327-DA3E13C7676A}" type="datetime1">
              <a:rPr lang="zh-CN" altLang="en-US" smtClean="0"/>
              <a:t>2014/5/12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04EC40E-A4E8-448D-871A-D7F5B51B80A5}" type="datetime1">
              <a:rPr lang="zh-CN" altLang="en-US" smtClean="0"/>
              <a:t>2014/5/12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6B39F20-760A-43CB-9799-7AB77277D41E}" type="datetime1">
              <a:rPr lang="zh-CN" altLang="en-US" smtClean="0"/>
              <a:t>2014/5/12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6DB58EAD-B2B2-4843-8F9C-3F8D98084361}" type="datetime1">
              <a:rPr lang="zh-CN" altLang="en-US" smtClean="0"/>
              <a:t>2014/5/12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9429D50E-0811-499A-9826-12474598F395}" type="datetime1">
              <a:rPr lang="zh-CN" altLang="en-US" smtClean="0"/>
              <a:t>2014/5/12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46205372-96DD-41E4-AA9B-918D099BA8F9}" type="datetime1">
              <a:rPr lang="zh-CN" altLang="en-US" smtClean="0"/>
              <a:t>2014/5/12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4548166D-84FA-4CB6-A2F1-908C4530402C}" type="datetime1">
              <a:rPr lang="zh-CN" altLang="en-US" smtClean="0"/>
              <a:t>2014/5/12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392B35AE-C481-447B-9387-CDF1DDF6E024}" type="datetime1">
              <a:rPr lang="zh-CN" altLang="en-US" smtClean="0"/>
              <a:t>2014/5/12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7C952BE-DDE6-4BC8-9503-C8604932376E}" type="datetime1">
              <a:rPr lang="zh-CN" altLang="en-US" smtClean="0"/>
              <a:t>2014/5/12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9D941D4F-B61D-4BE2-BCB6-650026768370}" type="datetime1">
              <a:rPr lang="zh-CN" altLang="en-US" smtClean="0"/>
              <a:t>2014/5/12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CCF8B65B-CE96-4A19-A31C-609F540D38E7}" type="datetime1">
              <a:rPr lang="zh-CN" altLang="en-US" smtClean="0"/>
              <a:t>2014/5/12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C71970-CC59-4B95-976B-78DADE254D8B}" type="datetime1">
              <a:rPr lang="zh-CN" altLang="en-US" smtClean="0"/>
              <a:t>2014/5/12</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emf"/></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dirty="0" smtClean="0"/>
              <a:t>Suggestion of a New Framework of DAMPE offline software</a:t>
            </a:r>
            <a:endParaRPr lang="zh-CN" altLang="en-US" dirty="0"/>
          </a:p>
        </p:txBody>
      </p:sp>
      <p:sp>
        <p:nvSpPr>
          <p:cNvPr id="3" name="副标题 2"/>
          <p:cNvSpPr>
            <a:spLocks noGrp="1"/>
          </p:cNvSpPr>
          <p:nvPr>
            <p:ph type="subTitle" idx="1"/>
          </p:nvPr>
        </p:nvSpPr>
        <p:spPr>
          <a:xfrm>
            <a:off x="1227584" y="3886200"/>
            <a:ext cx="6656784" cy="1991072"/>
          </a:xfrm>
        </p:spPr>
        <p:txBody>
          <a:bodyPr>
            <a:normAutofit fontScale="62500" lnSpcReduction="20000"/>
          </a:bodyPr>
          <a:lstStyle/>
          <a:p>
            <a:endParaRPr lang="en-US" altLang="zh-CN" dirty="0" smtClean="0"/>
          </a:p>
          <a:p>
            <a:r>
              <a:rPr lang="en-US" altLang="zh-CN" dirty="0" smtClean="0"/>
              <a:t>Chi WANG (chiwang@mail.ustc.edu.cn)</a:t>
            </a:r>
          </a:p>
          <a:p>
            <a:r>
              <a:rPr lang="en-US" altLang="zh-CN" dirty="0" err="1" smtClean="0"/>
              <a:t>Guangshun</a:t>
            </a:r>
            <a:r>
              <a:rPr lang="en-US" altLang="zh-CN" dirty="0" smtClean="0"/>
              <a:t> HUANG (hgs@ustc.edu.cn)</a:t>
            </a:r>
          </a:p>
          <a:p>
            <a:endParaRPr lang="en-US" altLang="zh-CN" dirty="0" smtClean="0"/>
          </a:p>
          <a:p>
            <a:r>
              <a:rPr lang="en-US" altLang="zh-CN" dirty="0" smtClean="0"/>
              <a:t>On behalf of </a:t>
            </a:r>
            <a:r>
              <a:rPr lang="en-US" altLang="zh-CN" dirty="0" err="1" smtClean="0"/>
              <a:t>ustc</a:t>
            </a:r>
            <a:r>
              <a:rPr lang="en-US" altLang="zh-CN" dirty="0" smtClean="0"/>
              <a:t>-group</a:t>
            </a:r>
          </a:p>
          <a:p>
            <a:r>
              <a:rPr lang="en-US" altLang="zh-CN" sz="3800" dirty="0" smtClean="0"/>
              <a:t>2014-05-12</a:t>
            </a:r>
          </a:p>
          <a:p>
            <a:endParaRPr lang="en-US" altLang="zh-CN" dirty="0" smtClean="0"/>
          </a:p>
        </p:txBody>
      </p:sp>
    </p:spTree>
    <p:extLst>
      <p:ext uri="{BB962C8B-B14F-4D97-AF65-F5344CB8AC3E}">
        <p14:creationId xmlns:p14="http://schemas.microsoft.com/office/powerpoint/2010/main" val="13170544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smtClean="0"/>
              <a:t>How are the algorithms booted?</a:t>
            </a:r>
            <a:endParaRPr lang="zh-CN" altLang="en-US" dirty="0"/>
          </a:p>
        </p:txBody>
      </p:sp>
      <p:sp>
        <p:nvSpPr>
          <p:cNvPr id="4" name="日期占位符 3"/>
          <p:cNvSpPr>
            <a:spLocks noGrp="1"/>
          </p:cNvSpPr>
          <p:nvPr>
            <p:ph type="dt" sz="half" idx="10"/>
          </p:nvPr>
        </p:nvSpPr>
        <p:spPr/>
        <p:txBody>
          <a:bodyPr/>
          <a:lstStyle/>
          <a:p>
            <a:fld id="{6DB58EAD-B2B2-4843-8F9C-3F8D98084361}" type="datetime1">
              <a:rPr lang="zh-CN" altLang="en-US" smtClean="0"/>
              <a:t>2014/5/12</a:t>
            </a:fld>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10</a:t>
            </a:fld>
            <a:endParaRPr lang="zh-CN" altLang="en-US" dirty="0"/>
          </a:p>
        </p:txBody>
      </p:sp>
      <p:sp>
        <p:nvSpPr>
          <p:cNvPr id="13" name="圆角矩形 12"/>
          <p:cNvSpPr/>
          <p:nvPr/>
        </p:nvSpPr>
        <p:spPr>
          <a:xfrm>
            <a:off x="971600" y="1340768"/>
            <a:ext cx="7128792" cy="936104"/>
          </a:xfrm>
          <a:prstGeom prst="round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600" dirty="0" err="1">
                <a:solidFill>
                  <a:srgbClr val="FF0000"/>
                </a:solidFill>
              </a:rPr>
              <a:t>DmpCore</a:t>
            </a:r>
            <a:r>
              <a:rPr lang="en-US" altLang="zh-CN" sz="1600" dirty="0">
                <a:solidFill>
                  <a:srgbClr val="FF0000"/>
                </a:solidFill>
              </a:rPr>
              <a:t>::Initialize</a:t>
            </a:r>
            <a:r>
              <a:rPr lang="en-US" altLang="zh-CN" sz="1600" dirty="0" smtClean="0">
                <a:solidFill>
                  <a:srgbClr val="FF0000"/>
                </a:solidFill>
              </a:rPr>
              <a:t>()</a:t>
            </a:r>
            <a:endParaRPr lang="en-US" altLang="zh-CN" sz="1600" dirty="0">
              <a:solidFill>
                <a:srgbClr val="FF0000"/>
              </a:solidFill>
            </a:endParaRPr>
          </a:p>
          <a:p>
            <a:r>
              <a:rPr lang="en-US" altLang="zh-CN" sz="1600" dirty="0" smtClean="0"/>
              <a:t>  </a:t>
            </a:r>
            <a:r>
              <a:rPr lang="en-US" altLang="zh-CN" sz="1400" dirty="0" smtClean="0">
                <a:solidFill>
                  <a:schemeClr val="tx1"/>
                </a:solidFill>
              </a:rPr>
              <a:t>invoke Initialize() of </a:t>
            </a:r>
            <a:r>
              <a:rPr lang="en-US" altLang="zh-CN" sz="1400" dirty="0">
                <a:solidFill>
                  <a:schemeClr val="tx1"/>
                </a:solidFill>
              </a:rPr>
              <a:t>all concrete </a:t>
            </a:r>
            <a:r>
              <a:rPr lang="en-US" altLang="zh-CN" sz="1400" dirty="0" smtClean="0">
                <a:solidFill>
                  <a:schemeClr val="tx1"/>
                </a:solidFill>
              </a:rPr>
              <a:t>services which are in </a:t>
            </a:r>
            <a:r>
              <a:rPr lang="en-US" altLang="zh-CN" sz="1400" dirty="0" err="1">
                <a:solidFill>
                  <a:schemeClr val="tx1"/>
                </a:solidFill>
              </a:rPr>
              <a:t>DmpServiceManager</a:t>
            </a:r>
            <a:r>
              <a:rPr lang="en-US" altLang="zh-CN" sz="1400" dirty="0">
                <a:solidFill>
                  <a:schemeClr val="tx1"/>
                </a:solidFill>
              </a:rPr>
              <a:t>,</a:t>
            </a:r>
          </a:p>
          <a:p>
            <a:r>
              <a:rPr lang="en-US" altLang="zh-CN" sz="1400" dirty="0" smtClean="0">
                <a:solidFill>
                  <a:schemeClr val="tx1"/>
                </a:solidFill>
              </a:rPr>
              <a:t>  then</a:t>
            </a:r>
            <a:r>
              <a:rPr lang="en-US" altLang="zh-CN" sz="1400" dirty="0">
                <a:solidFill>
                  <a:schemeClr val="tx1"/>
                </a:solidFill>
              </a:rPr>
              <a:t>, </a:t>
            </a:r>
            <a:r>
              <a:rPr lang="en-US" altLang="zh-CN" sz="1400" dirty="0" smtClean="0">
                <a:solidFill>
                  <a:schemeClr val="tx1"/>
                </a:solidFill>
              </a:rPr>
              <a:t>invoke </a:t>
            </a:r>
            <a:r>
              <a:rPr lang="en-US" altLang="zh-CN" sz="1400" dirty="0">
                <a:solidFill>
                  <a:schemeClr val="tx1"/>
                </a:solidFill>
              </a:rPr>
              <a:t>all </a:t>
            </a:r>
            <a:r>
              <a:rPr lang="en-US" altLang="zh-CN" sz="1400" dirty="0" smtClean="0">
                <a:solidFill>
                  <a:schemeClr val="tx1"/>
                </a:solidFill>
              </a:rPr>
              <a:t>Initialize() of all concrete alg. </a:t>
            </a:r>
            <a:r>
              <a:rPr lang="en-US" altLang="zh-CN" sz="1400" dirty="0">
                <a:solidFill>
                  <a:schemeClr val="tx1"/>
                </a:solidFill>
              </a:rPr>
              <a:t>w</a:t>
            </a:r>
            <a:r>
              <a:rPr lang="en-US" altLang="zh-CN" sz="1400" dirty="0" smtClean="0">
                <a:solidFill>
                  <a:schemeClr val="tx1"/>
                </a:solidFill>
              </a:rPr>
              <a:t>hich are in </a:t>
            </a:r>
            <a:r>
              <a:rPr lang="en-US" altLang="zh-CN" sz="1400" dirty="0" err="1">
                <a:solidFill>
                  <a:schemeClr val="tx1"/>
                </a:solidFill>
              </a:rPr>
              <a:t>DmpAlgorithmManager</a:t>
            </a:r>
            <a:endParaRPr lang="zh-CN" altLang="en-US" sz="1400" dirty="0">
              <a:solidFill>
                <a:schemeClr val="tx1"/>
              </a:solidFill>
            </a:endParaRPr>
          </a:p>
        </p:txBody>
      </p:sp>
      <p:sp>
        <p:nvSpPr>
          <p:cNvPr id="73" name="圆角矩形 72"/>
          <p:cNvSpPr/>
          <p:nvPr/>
        </p:nvSpPr>
        <p:spPr>
          <a:xfrm>
            <a:off x="1835696" y="5661248"/>
            <a:ext cx="5040560" cy="864096"/>
          </a:xfrm>
          <a:prstGeom prst="round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600" dirty="0" err="1">
                <a:solidFill>
                  <a:srgbClr val="FF0000"/>
                </a:solidFill>
              </a:rPr>
              <a:t>DmpCore</a:t>
            </a:r>
            <a:r>
              <a:rPr lang="en-US" altLang="zh-CN" sz="1600" dirty="0" smtClean="0">
                <a:solidFill>
                  <a:srgbClr val="FF0000"/>
                </a:solidFill>
              </a:rPr>
              <a:t>::</a:t>
            </a:r>
            <a:r>
              <a:rPr lang="en-US" altLang="zh-CN" sz="1600" dirty="0">
                <a:solidFill>
                  <a:srgbClr val="FF0000"/>
                </a:solidFill>
              </a:rPr>
              <a:t>Finalize</a:t>
            </a:r>
            <a:r>
              <a:rPr lang="en-US" altLang="zh-CN" sz="1600" dirty="0" smtClean="0">
                <a:solidFill>
                  <a:srgbClr val="FF0000"/>
                </a:solidFill>
              </a:rPr>
              <a:t>()</a:t>
            </a:r>
            <a:endParaRPr lang="en-US" altLang="zh-CN" sz="1600" dirty="0">
              <a:solidFill>
                <a:srgbClr val="FF0000"/>
              </a:solidFill>
            </a:endParaRPr>
          </a:p>
          <a:p>
            <a:r>
              <a:rPr lang="en-US" altLang="zh-CN" sz="1400" dirty="0" smtClean="0"/>
              <a:t>  </a:t>
            </a:r>
            <a:r>
              <a:rPr lang="en-US" altLang="zh-CN" sz="1400" dirty="0" smtClean="0">
                <a:solidFill>
                  <a:schemeClr val="tx1"/>
                </a:solidFill>
              </a:rPr>
              <a:t>invoke all Finalize() of all alg. in </a:t>
            </a:r>
            <a:r>
              <a:rPr lang="en-US" altLang="zh-CN" sz="1400" dirty="0" err="1" smtClean="0">
                <a:solidFill>
                  <a:schemeClr val="tx1"/>
                </a:solidFill>
              </a:rPr>
              <a:t>DmpAlgorithmManager</a:t>
            </a:r>
            <a:r>
              <a:rPr lang="en-US" altLang="zh-CN" sz="1400" dirty="0">
                <a:solidFill>
                  <a:schemeClr val="tx1"/>
                </a:solidFill>
              </a:rPr>
              <a:t>,</a:t>
            </a:r>
          </a:p>
          <a:p>
            <a:r>
              <a:rPr lang="en-US" altLang="zh-CN" sz="1400" dirty="0" smtClean="0">
                <a:solidFill>
                  <a:schemeClr val="tx1"/>
                </a:solidFill>
              </a:rPr>
              <a:t> then</a:t>
            </a:r>
            <a:r>
              <a:rPr lang="en-US" altLang="zh-CN" sz="1400" dirty="0">
                <a:solidFill>
                  <a:schemeClr val="tx1"/>
                </a:solidFill>
              </a:rPr>
              <a:t>, </a:t>
            </a:r>
            <a:r>
              <a:rPr lang="en-US" altLang="zh-CN" sz="1400" dirty="0" smtClean="0">
                <a:solidFill>
                  <a:schemeClr val="tx1"/>
                </a:solidFill>
              </a:rPr>
              <a:t>call Finalize () of all services </a:t>
            </a:r>
            <a:r>
              <a:rPr lang="en-US" altLang="zh-CN" sz="1400" dirty="0">
                <a:solidFill>
                  <a:schemeClr val="tx1"/>
                </a:solidFill>
              </a:rPr>
              <a:t>in </a:t>
            </a:r>
            <a:r>
              <a:rPr lang="en-US" altLang="zh-CN" sz="1400" dirty="0" err="1" smtClean="0">
                <a:solidFill>
                  <a:schemeClr val="tx1"/>
                </a:solidFill>
              </a:rPr>
              <a:t>DmpServiceManager</a:t>
            </a:r>
            <a:endParaRPr lang="zh-CN" altLang="en-US" sz="1400" dirty="0">
              <a:solidFill>
                <a:schemeClr val="tx1"/>
              </a:solidFill>
            </a:endParaRPr>
          </a:p>
        </p:txBody>
      </p:sp>
      <p:sp>
        <p:nvSpPr>
          <p:cNvPr id="2063" name="下箭头 2062"/>
          <p:cNvSpPr/>
          <p:nvPr/>
        </p:nvSpPr>
        <p:spPr>
          <a:xfrm>
            <a:off x="4363644" y="2280998"/>
            <a:ext cx="484632" cy="355914"/>
          </a:xfrm>
          <a:prstGeom prst="downArrow">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070" name="组合 2069"/>
          <p:cNvGrpSpPr/>
          <p:nvPr/>
        </p:nvGrpSpPr>
        <p:grpSpPr>
          <a:xfrm>
            <a:off x="957198" y="2636912"/>
            <a:ext cx="7143194" cy="2736304"/>
            <a:chOff x="899592" y="2636912"/>
            <a:chExt cx="7272808" cy="2880320"/>
          </a:xfrm>
        </p:grpSpPr>
        <p:grpSp>
          <p:nvGrpSpPr>
            <p:cNvPr id="2069" name="组合 2068"/>
            <p:cNvGrpSpPr/>
            <p:nvPr/>
          </p:nvGrpSpPr>
          <p:grpSpPr>
            <a:xfrm>
              <a:off x="899592" y="2636912"/>
              <a:ext cx="7272808" cy="2880320"/>
              <a:chOff x="899592" y="2636912"/>
              <a:chExt cx="7272808" cy="2880320"/>
            </a:xfrm>
          </p:grpSpPr>
          <p:grpSp>
            <p:nvGrpSpPr>
              <p:cNvPr id="2067" name="组合 2066"/>
              <p:cNvGrpSpPr/>
              <p:nvPr/>
            </p:nvGrpSpPr>
            <p:grpSpPr>
              <a:xfrm>
                <a:off x="899592" y="2636912"/>
                <a:ext cx="7272808" cy="2880320"/>
                <a:chOff x="827584" y="2636912"/>
                <a:chExt cx="7272808" cy="2880320"/>
              </a:xfrm>
            </p:grpSpPr>
            <p:grpSp>
              <p:nvGrpSpPr>
                <p:cNvPr id="2064" name="组合 2063"/>
                <p:cNvGrpSpPr/>
                <p:nvPr/>
              </p:nvGrpSpPr>
              <p:grpSpPr>
                <a:xfrm>
                  <a:off x="827584" y="2636912"/>
                  <a:ext cx="7272808" cy="2880320"/>
                  <a:chOff x="1187624" y="2708920"/>
                  <a:chExt cx="6840760" cy="2880320"/>
                </a:xfrm>
              </p:grpSpPr>
              <p:sp>
                <p:nvSpPr>
                  <p:cNvPr id="14" name="矩形 13"/>
                  <p:cNvSpPr/>
                  <p:nvPr/>
                </p:nvSpPr>
                <p:spPr>
                  <a:xfrm>
                    <a:off x="1187624" y="2708920"/>
                    <a:ext cx="6840760" cy="2880320"/>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4118207" y="3278634"/>
                    <a:ext cx="1404156" cy="43204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rPr>
                      <a:t>Algorithm 1</a:t>
                    </a:r>
                    <a:endParaRPr lang="zh-CN" altLang="en-US" dirty="0">
                      <a:solidFill>
                        <a:schemeClr val="tx1"/>
                      </a:solidFill>
                    </a:endParaRPr>
                  </a:p>
                </p:txBody>
              </p:sp>
              <p:sp>
                <p:nvSpPr>
                  <p:cNvPr id="93" name="矩形 92"/>
                  <p:cNvSpPr/>
                  <p:nvPr/>
                </p:nvSpPr>
                <p:spPr>
                  <a:xfrm>
                    <a:off x="4118207" y="3998714"/>
                    <a:ext cx="1404156" cy="43204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rPr>
                      <a:t>Algorithm 2</a:t>
                    </a:r>
                    <a:endParaRPr lang="zh-CN" altLang="en-US" dirty="0">
                      <a:solidFill>
                        <a:schemeClr val="tx1"/>
                      </a:solidFill>
                    </a:endParaRPr>
                  </a:p>
                </p:txBody>
              </p:sp>
              <p:sp>
                <p:nvSpPr>
                  <p:cNvPr id="94" name="矩形 93"/>
                  <p:cNvSpPr/>
                  <p:nvPr/>
                </p:nvSpPr>
                <p:spPr>
                  <a:xfrm>
                    <a:off x="4118207" y="4718794"/>
                    <a:ext cx="1404156" cy="43204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rPr>
                      <a:t>Algorithm 3</a:t>
                    </a:r>
                    <a:endParaRPr lang="zh-CN" altLang="en-US" dirty="0">
                      <a:solidFill>
                        <a:schemeClr val="tx1"/>
                      </a:solidFill>
                    </a:endParaRPr>
                  </a:p>
                </p:txBody>
              </p:sp>
              <p:cxnSp>
                <p:nvCxnSpPr>
                  <p:cNvPr id="2049" name="直接箭头连接符 2048"/>
                  <p:cNvCxnSpPr>
                    <a:stCxn id="15" idx="2"/>
                    <a:endCxn id="93" idx="0"/>
                  </p:cNvCxnSpPr>
                  <p:nvPr/>
                </p:nvCxnSpPr>
                <p:spPr>
                  <a:xfrm>
                    <a:off x="4820284" y="3710682"/>
                    <a:ext cx="0" cy="288032"/>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99" name="直接箭头连接符 98"/>
                  <p:cNvCxnSpPr>
                    <a:stCxn id="93" idx="2"/>
                    <a:endCxn id="94" idx="0"/>
                  </p:cNvCxnSpPr>
                  <p:nvPr/>
                </p:nvCxnSpPr>
                <p:spPr>
                  <a:xfrm>
                    <a:off x="4820284" y="4430762"/>
                    <a:ext cx="0" cy="288032"/>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2057" name="肘形连接符 2056"/>
                  <p:cNvCxnSpPr>
                    <a:stCxn id="94" idx="2"/>
                    <a:endCxn id="15" idx="0"/>
                  </p:cNvCxnSpPr>
                  <p:nvPr/>
                </p:nvCxnSpPr>
                <p:spPr>
                  <a:xfrm rot="5400000" flipH="1">
                    <a:off x="3884180" y="4214738"/>
                    <a:ext cx="1872208" cy="12700"/>
                  </a:xfrm>
                  <a:prstGeom prst="bentConnector5">
                    <a:avLst>
                      <a:gd name="adj1" fmla="val -12210"/>
                      <a:gd name="adj2" fmla="val 8356740"/>
                      <a:gd name="adj3" fmla="val 112210"/>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2061" name="圆角矩形 2060"/>
                  <p:cNvSpPr/>
                  <p:nvPr/>
                </p:nvSpPr>
                <p:spPr>
                  <a:xfrm>
                    <a:off x="6538317" y="3789040"/>
                    <a:ext cx="1368152" cy="864096"/>
                  </a:xfrm>
                  <a:prstGeom prst="round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smtClean="0">
                        <a:solidFill>
                          <a:schemeClr val="tx1"/>
                        </a:solidFill>
                      </a:rPr>
                      <a:t>Data</a:t>
                    </a:r>
                  </a:p>
                  <a:p>
                    <a:pPr algn="ctr"/>
                    <a:r>
                      <a:rPr lang="en-US" altLang="zh-CN" sz="2400" dirty="0" smtClean="0">
                        <a:solidFill>
                          <a:schemeClr val="tx1"/>
                        </a:solidFill>
                      </a:rPr>
                      <a:t>Buffer</a:t>
                    </a:r>
                    <a:endParaRPr lang="zh-CN" altLang="en-US" sz="2400" dirty="0">
                      <a:solidFill>
                        <a:schemeClr val="tx1"/>
                      </a:solidFill>
                    </a:endParaRPr>
                  </a:p>
                </p:txBody>
              </p:sp>
              <p:sp>
                <p:nvSpPr>
                  <p:cNvPr id="2062" name="左右箭头 2061"/>
                  <p:cNvSpPr/>
                  <p:nvPr/>
                </p:nvSpPr>
                <p:spPr>
                  <a:xfrm>
                    <a:off x="5590997" y="4070722"/>
                    <a:ext cx="853138" cy="216024"/>
                  </a:xfrm>
                  <a:prstGeom prst="leftRightArrow">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0" name="左右箭头 109"/>
                  <p:cNvSpPr/>
                  <p:nvPr/>
                </p:nvSpPr>
                <p:spPr>
                  <a:xfrm rot="1094773">
                    <a:off x="5601785" y="3573086"/>
                    <a:ext cx="899977" cy="226911"/>
                  </a:xfrm>
                  <a:prstGeom prst="leftRightArrow">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066" name="TextBox 2065"/>
                <p:cNvSpPr txBox="1"/>
                <p:nvPr/>
              </p:nvSpPr>
              <p:spPr>
                <a:xfrm>
                  <a:off x="827584" y="2636912"/>
                  <a:ext cx="2132828" cy="1877437"/>
                </a:xfrm>
                <a:prstGeom prst="rect">
                  <a:avLst/>
                </a:prstGeom>
                <a:noFill/>
                <a:ln w="19050">
                  <a:solidFill>
                    <a:schemeClr val="tx1"/>
                  </a:solidFill>
                </a:ln>
              </p:spPr>
              <p:txBody>
                <a:bodyPr wrap="none" rtlCol="0">
                  <a:spAutoFit/>
                </a:bodyPr>
                <a:lstStyle/>
                <a:p>
                  <a:r>
                    <a:rPr lang="en-US" altLang="zh-CN" sz="1600" dirty="0" err="1">
                      <a:solidFill>
                        <a:srgbClr val="FF0000"/>
                      </a:solidFill>
                    </a:rPr>
                    <a:t>DmpCore</a:t>
                  </a:r>
                  <a:r>
                    <a:rPr lang="en-US" altLang="zh-CN" sz="1600" dirty="0" smtClean="0">
                      <a:solidFill>
                        <a:srgbClr val="FF0000"/>
                      </a:solidFill>
                    </a:rPr>
                    <a:t>::Run()</a:t>
                  </a:r>
                </a:p>
                <a:p>
                  <a:endParaRPr lang="en-US" altLang="zh-CN" sz="1600" dirty="0">
                    <a:solidFill>
                      <a:srgbClr val="FF0000"/>
                    </a:solidFill>
                  </a:endParaRPr>
                </a:p>
                <a:p>
                  <a:r>
                    <a:rPr lang="en-US" altLang="zh-CN" sz="1400" dirty="0" smtClean="0"/>
                    <a:t>* Event loop,</a:t>
                  </a:r>
                </a:p>
                <a:p>
                  <a:r>
                    <a:rPr lang="en-US" altLang="zh-CN" sz="1400" dirty="0" smtClean="0"/>
                    <a:t>(how many </a:t>
                  </a:r>
                  <a:r>
                    <a:rPr lang="en-US" altLang="zh-CN" sz="1400" dirty="0" err="1" smtClean="0"/>
                    <a:t>envet</a:t>
                  </a:r>
                  <a:r>
                    <a:rPr lang="en-US" altLang="zh-CN" sz="1400" dirty="0" smtClean="0"/>
                    <a:t>?</a:t>
                  </a:r>
                </a:p>
                <a:p>
                  <a:r>
                    <a:rPr lang="en-US" altLang="zh-CN" sz="1400" dirty="0"/>
                    <a:t> </a:t>
                  </a:r>
                  <a:r>
                    <a:rPr lang="en-US" altLang="zh-CN" sz="1400" dirty="0" err="1" smtClean="0"/>
                    <a:t>DmpCore</a:t>
                  </a:r>
                  <a:r>
                    <a:rPr lang="en-US" altLang="zh-CN" sz="1400" dirty="0" smtClean="0"/>
                    <a:t>::</a:t>
                  </a:r>
                  <a:r>
                    <a:rPr lang="en-US" altLang="zh-CN" sz="1400" dirty="0" err="1" smtClean="0"/>
                    <a:t>fMaxEventNo</a:t>
                  </a:r>
                  <a:r>
                    <a:rPr lang="en-US" altLang="zh-CN" sz="1400" dirty="0" smtClean="0"/>
                    <a:t>)</a:t>
                  </a:r>
                </a:p>
                <a:p>
                  <a:endParaRPr lang="en-US" altLang="zh-CN" sz="1400" dirty="0"/>
                </a:p>
                <a:p>
                  <a:r>
                    <a:rPr lang="en-US" altLang="zh-CN" sz="1400" dirty="0" smtClean="0"/>
                    <a:t>* Execute all algorithms</a:t>
                  </a:r>
                </a:p>
                <a:p>
                  <a:r>
                    <a:rPr lang="en-US" altLang="zh-CN" sz="1400" dirty="0"/>
                    <a:t> </a:t>
                  </a:r>
                  <a:r>
                    <a:rPr lang="en-US" altLang="zh-CN" sz="1400" dirty="0" smtClean="0"/>
                    <a:t>in </a:t>
                  </a:r>
                  <a:r>
                    <a:rPr lang="en-US" altLang="zh-CN" sz="1400" dirty="0" err="1" smtClean="0"/>
                    <a:t>DmpAlgorithmManager</a:t>
                  </a:r>
                  <a:endParaRPr lang="en-US" altLang="zh-CN" sz="1400" dirty="0" smtClean="0"/>
                </a:p>
              </p:txBody>
            </p:sp>
          </p:grpSp>
          <p:sp>
            <p:nvSpPr>
              <p:cNvPr id="114" name="左右箭头 113"/>
              <p:cNvSpPr/>
              <p:nvPr/>
            </p:nvSpPr>
            <p:spPr>
              <a:xfrm rot="20428404">
                <a:off x="5615108" y="4588870"/>
                <a:ext cx="891777" cy="209280"/>
              </a:xfrm>
              <a:prstGeom prst="leftRightArrow">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068" name="TextBox 2067"/>
            <p:cNvSpPr txBox="1"/>
            <p:nvPr/>
          </p:nvSpPr>
          <p:spPr>
            <a:xfrm>
              <a:off x="5869334" y="3126159"/>
              <a:ext cx="1237518" cy="461665"/>
            </a:xfrm>
            <a:prstGeom prst="rect">
              <a:avLst/>
            </a:prstGeom>
            <a:noFill/>
            <a:ln>
              <a:solidFill>
                <a:schemeClr val="tx1"/>
              </a:solidFill>
              <a:prstDash val="dash"/>
            </a:ln>
          </p:spPr>
          <p:txBody>
            <a:bodyPr wrap="none" rtlCol="0">
              <a:spAutoFit/>
            </a:bodyPr>
            <a:lstStyle/>
            <a:p>
              <a:r>
                <a:rPr lang="en-US" altLang="zh-CN" sz="1200" dirty="0" smtClean="0"/>
                <a:t>Communicate by</a:t>
              </a:r>
            </a:p>
            <a:p>
              <a:r>
                <a:rPr lang="en-US" altLang="zh-CN" sz="1200" dirty="0" smtClean="0"/>
                <a:t>event classes</a:t>
              </a:r>
              <a:endParaRPr lang="zh-CN" altLang="en-US" sz="1200" dirty="0"/>
            </a:p>
          </p:txBody>
        </p:sp>
      </p:grpSp>
      <p:sp>
        <p:nvSpPr>
          <p:cNvPr id="117" name="下箭头 116"/>
          <p:cNvSpPr/>
          <p:nvPr/>
        </p:nvSpPr>
        <p:spPr>
          <a:xfrm>
            <a:off x="4298821" y="5373216"/>
            <a:ext cx="484632" cy="300426"/>
          </a:xfrm>
          <a:prstGeom prst="downArrow">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4406192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Setting options at runtime</a:t>
            </a:r>
            <a:endParaRPr lang="zh-CN" altLang="en-US" dirty="0"/>
          </a:p>
        </p:txBody>
      </p:sp>
      <p:sp>
        <p:nvSpPr>
          <p:cNvPr id="4" name="日期占位符 3"/>
          <p:cNvSpPr>
            <a:spLocks noGrp="1"/>
          </p:cNvSpPr>
          <p:nvPr>
            <p:ph type="dt" sz="half" idx="10"/>
          </p:nvPr>
        </p:nvSpPr>
        <p:spPr/>
        <p:txBody>
          <a:bodyPr/>
          <a:lstStyle/>
          <a:p>
            <a:fld id="{6DB58EAD-B2B2-4843-8F9C-3F8D98084361}" type="datetime1">
              <a:rPr lang="zh-CN" altLang="en-US" smtClean="0"/>
              <a:t>2014/5/12</a:t>
            </a:fld>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11</a:t>
            </a:fld>
            <a:endParaRPr lang="zh-CN" altLang="en-US"/>
          </a:p>
        </p:txBody>
      </p:sp>
      <p:sp>
        <p:nvSpPr>
          <p:cNvPr id="10" name="TextBox 9"/>
          <p:cNvSpPr txBox="1"/>
          <p:nvPr/>
        </p:nvSpPr>
        <p:spPr>
          <a:xfrm>
            <a:off x="898869" y="1340768"/>
            <a:ext cx="6852132" cy="923330"/>
          </a:xfrm>
          <a:prstGeom prst="rect">
            <a:avLst/>
          </a:prstGeom>
          <a:noFill/>
        </p:spPr>
        <p:txBody>
          <a:bodyPr wrap="none" rtlCol="0">
            <a:spAutoFit/>
          </a:bodyPr>
          <a:lstStyle/>
          <a:p>
            <a:r>
              <a:rPr lang="en-US" altLang="zh-CN" dirty="0" smtClean="0"/>
              <a:t>Convenience for users to set options in job option files</a:t>
            </a:r>
          </a:p>
          <a:p>
            <a:pPr marL="285750" indent="-285750">
              <a:buFont typeface="Arial" charset="0"/>
              <a:buChar char="•"/>
            </a:pPr>
            <a:r>
              <a:rPr lang="en-US" altLang="zh-CN" dirty="0" smtClean="0"/>
              <a:t>concrete algorithm inherit from </a:t>
            </a:r>
            <a:r>
              <a:rPr lang="en-US" altLang="zh-CN" dirty="0" err="1" smtClean="0"/>
              <a:t>DmpVAlg</a:t>
            </a:r>
            <a:r>
              <a:rPr lang="en-US" altLang="zh-CN" dirty="0" smtClean="0"/>
              <a:t> which in Kernel package</a:t>
            </a:r>
          </a:p>
          <a:p>
            <a:pPr marL="285750" indent="-285750">
              <a:buFont typeface="Arial" charset="0"/>
              <a:buChar char="•"/>
            </a:pPr>
            <a:r>
              <a:rPr lang="en-US" altLang="zh-CN" dirty="0"/>
              <a:t>a</a:t>
            </a:r>
            <a:r>
              <a:rPr lang="en-US" altLang="zh-CN" dirty="0" smtClean="0"/>
              <a:t>lready band </a:t>
            </a:r>
            <a:r>
              <a:rPr lang="en-US" altLang="zh-CN" i="1" dirty="0" smtClean="0"/>
              <a:t>void </a:t>
            </a:r>
            <a:r>
              <a:rPr lang="en-US" altLang="zh-CN" i="1" dirty="0" err="1" smtClean="0"/>
              <a:t>DmpVAlg</a:t>
            </a:r>
            <a:r>
              <a:rPr lang="en-US" altLang="zh-CN" i="1" dirty="0" smtClean="0"/>
              <a:t>::Set(</a:t>
            </a:r>
            <a:r>
              <a:rPr lang="en-US" altLang="zh-CN" i="1" dirty="0" err="1" smtClean="0"/>
              <a:t>std</a:t>
            </a:r>
            <a:r>
              <a:rPr lang="en-US" altLang="zh-CN" i="1" dirty="0" smtClean="0"/>
              <a:t>::string type, </a:t>
            </a:r>
            <a:r>
              <a:rPr lang="en-US" altLang="zh-CN" i="1" dirty="0" err="1" smtClean="0"/>
              <a:t>std</a:t>
            </a:r>
            <a:r>
              <a:rPr lang="en-US" altLang="zh-CN" i="1" dirty="0" smtClean="0"/>
              <a:t>::string </a:t>
            </a:r>
            <a:r>
              <a:rPr lang="en-US" altLang="zh-CN" i="1" dirty="0" err="1" smtClean="0"/>
              <a:t>argv</a:t>
            </a:r>
            <a:r>
              <a:rPr lang="en-US" altLang="zh-CN" i="1" dirty="0" smtClean="0"/>
              <a:t>)</a:t>
            </a:r>
            <a:endParaRPr lang="en-US" altLang="zh-CN" i="1" dirty="0"/>
          </a:p>
        </p:txBody>
      </p:sp>
      <p:pic>
        <p:nvPicPr>
          <p:cNvPr id="11" name="图片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4010" y="3402283"/>
            <a:ext cx="3312006" cy="1250853"/>
          </a:xfrm>
          <a:prstGeom prst="rect">
            <a:avLst/>
          </a:prstGeom>
        </p:spPr>
      </p:pic>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2136" y="5013176"/>
            <a:ext cx="7776328" cy="421829"/>
          </a:xfrm>
          <a:prstGeom prst="rect">
            <a:avLst/>
          </a:prstGeom>
        </p:spPr>
      </p:pic>
      <p:pic>
        <p:nvPicPr>
          <p:cNvPr id="3080"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9632" y="2204864"/>
            <a:ext cx="6408712" cy="1499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TextBox 12"/>
          <p:cNvSpPr txBox="1"/>
          <p:nvPr/>
        </p:nvSpPr>
        <p:spPr>
          <a:xfrm>
            <a:off x="4716016" y="4005064"/>
            <a:ext cx="3801169" cy="830997"/>
          </a:xfrm>
          <a:prstGeom prst="rect">
            <a:avLst/>
          </a:prstGeom>
          <a:noFill/>
          <a:ln>
            <a:solidFill>
              <a:schemeClr val="tx1"/>
            </a:solidFill>
          </a:ln>
        </p:spPr>
        <p:txBody>
          <a:bodyPr wrap="none" rtlCol="0">
            <a:spAutoFit/>
          </a:bodyPr>
          <a:lstStyle/>
          <a:p>
            <a:r>
              <a:rPr lang="en-US" altLang="zh-CN" sz="1600" dirty="0" smtClean="0"/>
              <a:t>All concrete Alg. classes of each</a:t>
            </a:r>
          </a:p>
          <a:p>
            <a:r>
              <a:rPr lang="en-US" altLang="zh-CN" sz="1600" dirty="0" err="1" smtClean="0"/>
              <a:t>Subdetector</a:t>
            </a:r>
            <a:r>
              <a:rPr lang="en-US" altLang="zh-CN" sz="1600" dirty="0" smtClean="0"/>
              <a:t> could use it in job option files</a:t>
            </a:r>
          </a:p>
          <a:p>
            <a:r>
              <a:rPr lang="en-US" altLang="zh-CN" sz="1600" dirty="0" smtClean="0"/>
              <a:t>As below:</a:t>
            </a:r>
            <a:endParaRPr lang="zh-CN" altLang="en-US" sz="1600" dirty="0"/>
          </a:p>
        </p:txBody>
      </p:sp>
      <p:cxnSp>
        <p:nvCxnSpPr>
          <p:cNvPr id="15" name="直接箭头连接符 14"/>
          <p:cNvCxnSpPr>
            <a:stCxn id="13" idx="2"/>
          </p:cNvCxnSpPr>
          <p:nvPr/>
        </p:nvCxnSpPr>
        <p:spPr>
          <a:xfrm flipH="1">
            <a:off x="4324935" y="4836061"/>
            <a:ext cx="2291666" cy="388029"/>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26" name="直接箭头连接符 25"/>
          <p:cNvCxnSpPr>
            <a:stCxn id="13" idx="0"/>
          </p:cNvCxnSpPr>
          <p:nvPr/>
        </p:nvCxnSpPr>
        <p:spPr>
          <a:xfrm flipH="1" flipV="1">
            <a:off x="4211960" y="3501008"/>
            <a:ext cx="2404641" cy="504056"/>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683568" y="5733256"/>
            <a:ext cx="7847213" cy="400110"/>
          </a:xfrm>
          <a:prstGeom prst="rect">
            <a:avLst/>
          </a:prstGeom>
          <a:noFill/>
          <a:ln>
            <a:solidFill>
              <a:schemeClr val="tx1"/>
            </a:solidFill>
          </a:ln>
        </p:spPr>
        <p:txBody>
          <a:bodyPr wrap="none" rtlCol="0">
            <a:spAutoFit/>
          </a:bodyPr>
          <a:lstStyle/>
          <a:p>
            <a:r>
              <a:rPr lang="en-US" altLang="zh-CN" sz="2000" dirty="0" smtClean="0"/>
              <a:t>This method has also been used</a:t>
            </a:r>
            <a:r>
              <a:rPr lang="zh-CN" altLang="en-US" sz="2000" dirty="0" smtClean="0"/>
              <a:t> </a:t>
            </a:r>
            <a:r>
              <a:rPr lang="en-US" altLang="zh-CN" sz="2000" dirty="0" smtClean="0"/>
              <a:t>for </a:t>
            </a:r>
            <a:r>
              <a:rPr lang="en-US" altLang="zh-CN" sz="2000" dirty="0" err="1" smtClean="0"/>
              <a:t>DmpVSvc</a:t>
            </a:r>
            <a:r>
              <a:rPr lang="en-US" altLang="zh-CN" sz="2000" dirty="0" smtClean="0"/>
              <a:t> and its all concrete classes.</a:t>
            </a:r>
          </a:p>
        </p:txBody>
      </p:sp>
    </p:spTree>
    <p:extLst>
      <p:ext uri="{BB962C8B-B14F-4D97-AF65-F5344CB8AC3E}">
        <p14:creationId xmlns:p14="http://schemas.microsoft.com/office/powerpoint/2010/main" val="24509614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9776"/>
            <a:ext cx="8229600" cy="1143000"/>
          </a:xfrm>
        </p:spPr>
        <p:txBody>
          <a:bodyPr>
            <a:normAutofit fontScale="90000"/>
          </a:bodyPr>
          <a:lstStyle/>
          <a:p>
            <a:r>
              <a:rPr lang="en-US" altLang="zh-CN" dirty="0" smtClean="0"/>
              <a:t>Extensibility -- create a new algorithm</a:t>
            </a:r>
            <a:endParaRPr lang="zh-CN" altLang="en-US" dirty="0"/>
          </a:p>
        </p:txBody>
      </p:sp>
      <p:sp>
        <p:nvSpPr>
          <p:cNvPr id="6" name="文本占位符 5"/>
          <p:cNvSpPr>
            <a:spLocks noGrp="1"/>
          </p:cNvSpPr>
          <p:nvPr>
            <p:ph type="body" idx="1"/>
          </p:nvPr>
        </p:nvSpPr>
        <p:spPr>
          <a:xfrm>
            <a:off x="107504" y="1916832"/>
            <a:ext cx="3168352" cy="4392488"/>
          </a:xfrm>
          <a:ln>
            <a:solidFill>
              <a:schemeClr val="tx1"/>
            </a:solidFill>
          </a:ln>
        </p:spPr>
        <p:txBody>
          <a:bodyPr>
            <a:noAutofit/>
          </a:bodyPr>
          <a:lstStyle/>
          <a:p>
            <a:pPr algn="ctr"/>
            <a:r>
              <a:rPr lang="en-US" altLang="zh-CN" sz="1400" b="0" dirty="0" smtClean="0"/>
              <a:t>Default algorithms of </a:t>
            </a:r>
            <a:r>
              <a:rPr lang="en-US" altLang="zh-CN" sz="1400" b="0" dirty="0" err="1" smtClean="0"/>
              <a:t>Rdc</a:t>
            </a:r>
            <a:endParaRPr lang="en-US" altLang="zh-CN" sz="1400" b="0" dirty="0"/>
          </a:p>
          <a:p>
            <a:pPr algn="ctr"/>
            <a:r>
              <a:rPr lang="en-US" altLang="zh-CN" sz="1400" b="0" dirty="0" smtClean="0"/>
              <a:t>prototype (2014)</a:t>
            </a:r>
            <a:endParaRPr lang="zh-CN" altLang="en-US" sz="1400" b="0" dirty="0"/>
          </a:p>
        </p:txBody>
      </p:sp>
      <p:sp>
        <p:nvSpPr>
          <p:cNvPr id="8" name="文本占位符 7"/>
          <p:cNvSpPr>
            <a:spLocks noGrp="1"/>
          </p:cNvSpPr>
          <p:nvPr>
            <p:ph type="body" sz="quarter" idx="3"/>
          </p:nvPr>
        </p:nvSpPr>
        <p:spPr>
          <a:xfrm>
            <a:off x="3275855" y="1916832"/>
            <a:ext cx="3092975" cy="4392488"/>
          </a:xfrm>
          <a:ln>
            <a:solidFill>
              <a:schemeClr val="tx1"/>
            </a:solidFill>
          </a:ln>
        </p:spPr>
        <p:txBody>
          <a:bodyPr>
            <a:noAutofit/>
          </a:bodyPr>
          <a:lstStyle/>
          <a:p>
            <a:pPr algn="ctr"/>
            <a:r>
              <a:rPr lang="en-US" altLang="zh-CN" sz="1400" b="0" dirty="0" smtClean="0"/>
              <a:t>Extended algorithms of </a:t>
            </a:r>
            <a:r>
              <a:rPr lang="en-US" altLang="zh-CN" sz="1400" b="0" dirty="0" err="1" smtClean="0"/>
              <a:t>Rdc</a:t>
            </a:r>
            <a:endParaRPr lang="en-US" altLang="zh-CN" sz="1400" b="0" dirty="0" smtClean="0"/>
          </a:p>
          <a:p>
            <a:pPr algn="ctr"/>
            <a:r>
              <a:rPr lang="en-US" altLang="zh-CN" sz="1400" b="0" dirty="0" smtClean="0"/>
              <a:t>Beam Test (2012)</a:t>
            </a:r>
            <a:endParaRPr lang="zh-CN" altLang="en-US" sz="1400" b="0" dirty="0"/>
          </a:p>
        </p:txBody>
      </p:sp>
      <p:sp>
        <p:nvSpPr>
          <p:cNvPr id="4" name="日期占位符 3"/>
          <p:cNvSpPr>
            <a:spLocks noGrp="1"/>
          </p:cNvSpPr>
          <p:nvPr>
            <p:ph type="dt" sz="half" idx="10"/>
          </p:nvPr>
        </p:nvSpPr>
        <p:spPr/>
        <p:txBody>
          <a:bodyPr/>
          <a:lstStyle/>
          <a:p>
            <a:fld id="{6DB58EAD-B2B2-4843-8F9C-3F8D98084361}" type="datetime1">
              <a:rPr lang="zh-CN" altLang="en-US" smtClean="0"/>
              <a:t>2014/5/12</a:t>
            </a:fld>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12</a:t>
            </a:fld>
            <a:endParaRPr lang="zh-CN" altLang="en-US" dirty="0"/>
          </a:p>
        </p:txBody>
      </p:sp>
      <p:pic>
        <p:nvPicPr>
          <p:cNvPr id="13" name="图片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2067918"/>
            <a:ext cx="2791402" cy="3601640"/>
          </a:xfrm>
          <a:prstGeom prst="rect">
            <a:avLst/>
          </a:prstGeom>
        </p:spPr>
      </p:pic>
      <p:pic>
        <p:nvPicPr>
          <p:cNvPr id="14" name="图片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19872" y="2067918"/>
            <a:ext cx="2786174" cy="3601640"/>
          </a:xfrm>
          <a:prstGeom prst="rect">
            <a:avLst/>
          </a:prstGeom>
        </p:spPr>
      </p:pic>
      <p:sp>
        <p:nvSpPr>
          <p:cNvPr id="15" name="TextBox 14"/>
          <p:cNvSpPr txBox="1"/>
          <p:nvPr/>
        </p:nvSpPr>
        <p:spPr>
          <a:xfrm>
            <a:off x="6444208" y="2162467"/>
            <a:ext cx="2627784" cy="3354765"/>
          </a:xfrm>
          <a:prstGeom prst="rect">
            <a:avLst/>
          </a:prstGeom>
          <a:noFill/>
          <a:ln>
            <a:solidFill>
              <a:schemeClr val="tx1"/>
            </a:solidFill>
          </a:ln>
        </p:spPr>
        <p:txBody>
          <a:bodyPr wrap="square" rtlCol="0">
            <a:spAutoFit/>
          </a:bodyPr>
          <a:lstStyle/>
          <a:p>
            <a:r>
              <a:rPr lang="en-US" altLang="zh-CN" sz="1600" dirty="0" smtClean="0"/>
              <a:t>How to create a new alg.?</a:t>
            </a:r>
          </a:p>
          <a:p>
            <a:endParaRPr lang="en-US" altLang="zh-CN" sz="1400" dirty="0" smtClean="0"/>
          </a:p>
          <a:p>
            <a:r>
              <a:rPr lang="en-US" altLang="zh-CN" sz="1400" dirty="0" smtClean="0"/>
              <a:t>1. Create a new package by</a:t>
            </a:r>
          </a:p>
          <a:p>
            <a:r>
              <a:rPr lang="en-US" altLang="zh-CN" sz="1400" dirty="0"/>
              <a:t>u</a:t>
            </a:r>
            <a:r>
              <a:rPr lang="en-US" altLang="zh-CN" sz="1400" dirty="0" smtClean="0"/>
              <a:t>sing the command:</a:t>
            </a:r>
          </a:p>
          <a:p>
            <a:r>
              <a:rPr lang="en-US" altLang="zh-CN" sz="1400" dirty="0" err="1" smtClean="0">
                <a:solidFill>
                  <a:srgbClr val="FF0000"/>
                </a:solidFill>
              </a:rPr>
              <a:t>dmpNewAlg</a:t>
            </a:r>
            <a:r>
              <a:rPr lang="en-US" altLang="zh-CN" sz="1400" dirty="0" smtClean="0"/>
              <a:t> (after installation)</a:t>
            </a:r>
          </a:p>
          <a:p>
            <a:r>
              <a:rPr lang="en-US" altLang="zh-CN" sz="1400" dirty="0" smtClean="0"/>
              <a:t>-- will create the template for you</a:t>
            </a:r>
          </a:p>
          <a:p>
            <a:pPr marL="285750" indent="-285750">
              <a:buFont typeface="Arial" charset="0"/>
              <a:buChar char="•"/>
            </a:pPr>
            <a:r>
              <a:rPr lang="en-US" altLang="zh-CN" sz="1400" dirty="0" smtClean="0"/>
              <a:t>Binding file, and</a:t>
            </a:r>
          </a:p>
          <a:p>
            <a:pPr marL="285750" indent="-285750">
              <a:buFont typeface="Arial" charset="0"/>
              <a:buChar char="•"/>
            </a:pPr>
            <a:r>
              <a:rPr lang="en-US" altLang="zh-CN" sz="1400" dirty="0" err="1" smtClean="0"/>
              <a:t>SConstruct</a:t>
            </a:r>
            <a:r>
              <a:rPr lang="en-US" altLang="zh-CN" sz="1400" dirty="0" smtClean="0"/>
              <a:t> file</a:t>
            </a:r>
          </a:p>
          <a:p>
            <a:endParaRPr lang="en-US" altLang="zh-CN" sz="1400" dirty="0" smtClean="0"/>
          </a:p>
          <a:p>
            <a:r>
              <a:rPr lang="en-US" altLang="zh-CN" sz="1400" dirty="0" smtClean="0"/>
              <a:t>2. Implement your code</a:t>
            </a:r>
          </a:p>
          <a:p>
            <a:endParaRPr lang="en-US" altLang="zh-CN" sz="1400" dirty="0" smtClean="0"/>
          </a:p>
          <a:p>
            <a:r>
              <a:rPr lang="en-US" altLang="zh-CN" sz="1400" dirty="0" smtClean="0"/>
              <a:t>3. Compile  it</a:t>
            </a:r>
          </a:p>
          <a:p>
            <a:r>
              <a:rPr lang="en-US" altLang="zh-CN" sz="1400" dirty="0" smtClean="0"/>
              <a:t> * will compile all *.cc </a:t>
            </a:r>
            <a:r>
              <a:rPr lang="en-US" altLang="zh-CN" sz="1400" dirty="0" err="1" smtClean="0"/>
              <a:t>filein</a:t>
            </a:r>
            <a:r>
              <a:rPr lang="en-US" altLang="zh-CN" sz="1400" dirty="0" smtClean="0"/>
              <a:t> </a:t>
            </a:r>
            <a:r>
              <a:rPr lang="en-US" altLang="zh-CN" sz="1400" dirty="0" err="1" smtClean="0"/>
              <a:t>src</a:t>
            </a:r>
            <a:r>
              <a:rPr lang="en-US" altLang="zh-CN" sz="1400" dirty="0" smtClean="0"/>
              <a:t> ,</a:t>
            </a:r>
          </a:p>
          <a:p>
            <a:r>
              <a:rPr lang="en-US" altLang="zh-CN" sz="1400" dirty="0"/>
              <a:t> </a:t>
            </a:r>
            <a:r>
              <a:rPr lang="en-US" altLang="zh-CN" sz="1400" dirty="0" smtClean="0"/>
              <a:t>* and install the created lib. into $DMPSWWORK</a:t>
            </a:r>
          </a:p>
        </p:txBody>
      </p:sp>
      <p:sp>
        <p:nvSpPr>
          <p:cNvPr id="16" name="TextBox 15"/>
          <p:cNvSpPr txBox="1"/>
          <p:nvPr/>
        </p:nvSpPr>
        <p:spPr>
          <a:xfrm>
            <a:off x="827584" y="1403484"/>
            <a:ext cx="7560404" cy="369332"/>
          </a:xfrm>
          <a:prstGeom prst="rect">
            <a:avLst/>
          </a:prstGeom>
          <a:noFill/>
        </p:spPr>
        <p:txBody>
          <a:bodyPr wrap="none" rtlCol="0">
            <a:spAutoFit/>
          </a:bodyPr>
          <a:lstStyle/>
          <a:p>
            <a:pPr algn="ctr"/>
            <a:r>
              <a:rPr lang="en-US" altLang="zh-CN" b="1" dirty="0" err="1" smtClean="0"/>
              <a:t>libDmpRdcAlg</a:t>
            </a:r>
            <a:r>
              <a:rPr lang="en-US" altLang="zh-CN" b="1" dirty="0" smtClean="0"/>
              <a:t> </a:t>
            </a:r>
            <a:r>
              <a:rPr lang="en-US" altLang="zh-CN" b="1" dirty="0" smtClean="0">
                <a:solidFill>
                  <a:schemeClr val="accent2">
                    <a:lumMod val="75000"/>
                  </a:schemeClr>
                </a:solidFill>
              </a:rPr>
              <a:t>VS</a:t>
            </a:r>
            <a:r>
              <a:rPr lang="en-US" altLang="zh-CN" b="1" dirty="0" smtClean="0"/>
              <a:t> libDmpRdcBT2012.     Only </a:t>
            </a:r>
            <a:r>
              <a:rPr lang="en-US" altLang="zh-CN" b="1" dirty="0"/>
              <a:t>convert </a:t>
            </a:r>
            <a:r>
              <a:rPr lang="en-US" altLang="zh-CN" b="1" dirty="0" smtClean="0"/>
              <a:t>algorithms are </a:t>
            </a:r>
            <a:r>
              <a:rPr lang="en-US" altLang="zh-CN" b="1" dirty="0"/>
              <a:t>different</a:t>
            </a:r>
            <a:r>
              <a:rPr lang="en-US" altLang="zh-CN" b="1" dirty="0" smtClean="0"/>
              <a:t>:</a:t>
            </a:r>
            <a:endParaRPr lang="en-US" altLang="zh-CN" b="1" dirty="0"/>
          </a:p>
        </p:txBody>
      </p:sp>
      <p:sp>
        <p:nvSpPr>
          <p:cNvPr id="3" name="TextBox 2"/>
          <p:cNvSpPr txBox="1"/>
          <p:nvPr/>
        </p:nvSpPr>
        <p:spPr>
          <a:xfrm>
            <a:off x="6707165" y="5589240"/>
            <a:ext cx="2185315" cy="707886"/>
          </a:xfrm>
          <a:prstGeom prst="rect">
            <a:avLst/>
          </a:prstGeom>
          <a:noFill/>
        </p:spPr>
        <p:txBody>
          <a:bodyPr wrap="square" rtlCol="0">
            <a:spAutoFit/>
          </a:bodyPr>
          <a:lstStyle/>
          <a:p>
            <a:r>
              <a:rPr lang="en-US" altLang="zh-CN" sz="2000" dirty="0" smtClean="0"/>
              <a:t>Service takes the same strategy</a:t>
            </a:r>
            <a:endParaRPr lang="zh-CN" altLang="en-US" sz="2000" dirty="0"/>
          </a:p>
        </p:txBody>
      </p:sp>
    </p:spTree>
    <p:extLst>
      <p:ext uri="{BB962C8B-B14F-4D97-AF65-F5344CB8AC3E}">
        <p14:creationId xmlns:p14="http://schemas.microsoft.com/office/powerpoint/2010/main" val="7000769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Extensibility </a:t>
            </a:r>
            <a:r>
              <a:rPr lang="en-US" altLang="zh-CN" dirty="0" smtClean="0"/>
              <a:t>-- create new event class</a:t>
            </a:r>
            <a:endParaRPr lang="zh-CN" altLang="en-US" dirty="0"/>
          </a:p>
        </p:txBody>
      </p:sp>
      <p:sp>
        <p:nvSpPr>
          <p:cNvPr id="4" name="日期占位符 3"/>
          <p:cNvSpPr>
            <a:spLocks noGrp="1"/>
          </p:cNvSpPr>
          <p:nvPr>
            <p:ph type="dt" sz="half" idx="10"/>
          </p:nvPr>
        </p:nvSpPr>
        <p:spPr/>
        <p:txBody>
          <a:bodyPr/>
          <a:lstStyle/>
          <a:p>
            <a:fld id="{6DB58EAD-B2B2-4843-8F9C-3F8D98084361}" type="datetime1">
              <a:rPr lang="zh-CN" altLang="en-US" smtClean="0"/>
              <a:t>2014/5/12</a:t>
            </a:fld>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13</a:t>
            </a:fld>
            <a:endParaRPr lang="zh-CN" altLang="en-US" dirty="0"/>
          </a:p>
        </p:txBody>
      </p:sp>
      <p:grpSp>
        <p:nvGrpSpPr>
          <p:cNvPr id="66" name="组合 65"/>
          <p:cNvGrpSpPr/>
          <p:nvPr/>
        </p:nvGrpSpPr>
        <p:grpSpPr>
          <a:xfrm>
            <a:off x="180036" y="1988840"/>
            <a:ext cx="3959916" cy="2160240"/>
            <a:chOff x="3563888" y="3089069"/>
            <a:chExt cx="4933902" cy="2880320"/>
          </a:xfrm>
        </p:grpSpPr>
        <p:sp>
          <p:nvSpPr>
            <p:cNvPr id="56" name="矩形 55"/>
            <p:cNvSpPr/>
            <p:nvPr/>
          </p:nvSpPr>
          <p:spPr>
            <a:xfrm>
              <a:off x="3563888" y="3089069"/>
              <a:ext cx="4933902" cy="2880320"/>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矩形 56"/>
            <p:cNvSpPr/>
            <p:nvPr/>
          </p:nvSpPr>
          <p:spPr>
            <a:xfrm>
              <a:off x="4340655" y="3658783"/>
              <a:ext cx="1492840" cy="43204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smtClean="0">
                  <a:solidFill>
                    <a:schemeClr val="tx1"/>
                  </a:solidFill>
                </a:rPr>
                <a:t>Algorithm 1</a:t>
              </a:r>
              <a:endParaRPr lang="zh-CN" altLang="en-US" sz="1600" dirty="0">
                <a:solidFill>
                  <a:schemeClr val="tx1"/>
                </a:solidFill>
              </a:endParaRPr>
            </a:p>
          </p:txBody>
        </p:sp>
        <p:sp>
          <p:nvSpPr>
            <p:cNvPr id="58" name="矩形 57"/>
            <p:cNvSpPr/>
            <p:nvPr/>
          </p:nvSpPr>
          <p:spPr>
            <a:xfrm>
              <a:off x="4340655" y="4378863"/>
              <a:ext cx="1492840" cy="43204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smtClean="0">
                  <a:solidFill>
                    <a:schemeClr val="tx1"/>
                  </a:solidFill>
                </a:rPr>
                <a:t>Algorithm 2</a:t>
              </a:r>
              <a:endParaRPr lang="zh-CN" altLang="en-US" sz="1600" dirty="0">
                <a:solidFill>
                  <a:schemeClr val="tx1"/>
                </a:solidFill>
              </a:endParaRPr>
            </a:p>
          </p:txBody>
        </p:sp>
        <p:sp>
          <p:nvSpPr>
            <p:cNvPr id="59" name="矩形 58"/>
            <p:cNvSpPr/>
            <p:nvPr/>
          </p:nvSpPr>
          <p:spPr>
            <a:xfrm>
              <a:off x="4340655" y="5098943"/>
              <a:ext cx="1492840" cy="43204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smtClean="0">
                  <a:solidFill>
                    <a:schemeClr val="tx1"/>
                  </a:solidFill>
                </a:rPr>
                <a:t>Algorithm 3</a:t>
              </a:r>
              <a:endParaRPr lang="zh-CN" altLang="en-US" sz="1600" dirty="0">
                <a:solidFill>
                  <a:schemeClr val="tx1"/>
                </a:solidFill>
              </a:endParaRPr>
            </a:p>
          </p:txBody>
        </p:sp>
        <p:cxnSp>
          <p:nvCxnSpPr>
            <p:cNvPr id="60" name="直接箭头连接符 59"/>
            <p:cNvCxnSpPr>
              <a:stCxn id="57" idx="2"/>
              <a:endCxn id="58" idx="0"/>
            </p:cNvCxnSpPr>
            <p:nvPr/>
          </p:nvCxnSpPr>
          <p:spPr>
            <a:xfrm>
              <a:off x="5087074" y="4090831"/>
              <a:ext cx="0" cy="288032"/>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61" name="直接箭头连接符 60"/>
            <p:cNvCxnSpPr>
              <a:stCxn id="58" idx="2"/>
              <a:endCxn id="59" idx="0"/>
            </p:cNvCxnSpPr>
            <p:nvPr/>
          </p:nvCxnSpPr>
          <p:spPr>
            <a:xfrm>
              <a:off x="5087074" y="4810911"/>
              <a:ext cx="0" cy="288032"/>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62" name="肘形连接符 61"/>
            <p:cNvCxnSpPr>
              <a:stCxn id="59" idx="2"/>
              <a:endCxn id="57" idx="0"/>
            </p:cNvCxnSpPr>
            <p:nvPr/>
          </p:nvCxnSpPr>
          <p:spPr>
            <a:xfrm rot="5400000" flipH="1">
              <a:off x="4150970" y="4594486"/>
              <a:ext cx="1872208" cy="13502"/>
            </a:xfrm>
            <a:prstGeom prst="bentConnector5">
              <a:avLst>
                <a:gd name="adj1" fmla="val -12210"/>
                <a:gd name="adj2" fmla="val 8356740"/>
                <a:gd name="adj3" fmla="val 112210"/>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63" name="圆角矩形 62"/>
            <p:cNvSpPr/>
            <p:nvPr/>
          </p:nvSpPr>
          <p:spPr>
            <a:xfrm>
              <a:off x="6913615" y="4169189"/>
              <a:ext cx="1454562" cy="864096"/>
            </a:xfrm>
            <a:prstGeom prst="round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smtClean="0">
                  <a:solidFill>
                    <a:schemeClr val="tx1"/>
                  </a:solidFill>
                </a:rPr>
                <a:t>Data</a:t>
              </a:r>
            </a:p>
            <a:p>
              <a:pPr algn="ctr"/>
              <a:r>
                <a:rPr lang="en-US" altLang="zh-CN" sz="2400" dirty="0" smtClean="0">
                  <a:solidFill>
                    <a:schemeClr val="tx1"/>
                  </a:solidFill>
                </a:rPr>
                <a:t>Buffer</a:t>
              </a:r>
              <a:endParaRPr lang="zh-CN" altLang="en-US" sz="2400" dirty="0">
                <a:solidFill>
                  <a:schemeClr val="tx1"/>
                </a:solidFill>
              </a:endParaRPr>
            </a:p>
          </p:txBody>
        </p:sp>
        <p:sp>
          <p:nvSpPr>
            <p:cNvPr id="64" name="左右箭头 63"/>
            <p:cNvSpPr/>
            <p:nvPr/>
          </p:nvSpPr>
          <p:spPr>
            <a:xfrm>
              <a:off x="5906464" y="4450871"/>
              <a:ext cx="907020" cy="216024"/>
            </a:xfrm>
            <a:prstGeom prst="leftRightArrow">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5" name="左右箭头 64"/>
            <p:cNvSpPr/>
            <p:nvPr/>
          </p:nvSpPr>
          <p:spPr>
            <a:xfrm rot="1094773">
              <a:off x="5917933" y="3953235"/>
              <a:ext cx="956818" cy="226911"/>
            </a:xfrm>
            <a:prstGeom prst="leftRightArrow">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左右箭头 52"/>
            <p:cNvSpPr/>
            <p:nvPr/>
          </p:nvSpPr>
          <p:spPr>
            <a:xfrm rot="20428404">
              <a:off x="5940499" y="5041027"/>
              <a:ext cx="891777" cy="209280"/>
            </a:xfrm>
            <a:prstGeom prst="leftRightArrow">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TextBox 50"/>
            <p:cNvSpPr txBox="1"/>
            <p:nvPr/>
          </p:nvSpPr>
          <p:spPr>
            <a:xfrm>
              <a:off x="6255462" y="3433622"/>
              <a:ext cx="1687039" cy="615553"/>
            </a:xfrm>
            <a:prstGeom prst="rect">
              <a:avLst/>
            </a:prstGeom>
            <a:noFill/>
            <a:ln>
              <a:solidFill>
                <a:srgbClr val="FF0000"/>
              </a:solidFill>
              <a:prstDash val="dash"/>
            </a:ln>
          </p:spPr>
          <p:txBody>
            <a:bodyPr wrap="square" rtlCol="0">
              <a:spAutoFit/>
            </a:bodyPr>
            <a:lstStyle/>
            <a:p>
              <a:pPr algn="ctr"/>
              <a:r>
                <a:rPr lang="en-US" altLang="zh-CN" sz="1200" dirty="0" smtClean="0"/>
                <a:t>Communicate by</a:t>
              </a:r>
            </a:p>
            <a:p>
              <a:pPr algn="ctr"/>
              <a:r>
                <a:rPr lang="en-US" altLang="zh-CN" sz="1200" dirty="0" smtClean="0"/>
                <a:t>event classes</a:t>
              </a:r>
              <a:endParaRPr lang="zh-CN" altLang="en-US" sz="1200" dirty="0"/>
            </a:p>
          </p:txBody>
        </p:sp>
      </p:grpSp>
      <p:sp>
        <p:nvSpPr>
          <p:cNvPr id="68" name="TextBox 67"/>
          <p:cNvSpPr txBox="1"/>
          <p:nvPr/>
        </p:nvSpPr>
        <p:spPr>
          <a:xfrm>
            <a:off x="4211960" y="1340768"/>
            <a:ext cx="4824043" cy="3785652"/>
          </a:xfrm>
          <a:prstGeom prst="rect">
            <a:avLst/>
          </a:prstGeom>
          <a:noFill/>
          <a:ln>
            <a:noFill/>
          </a:ln>
        </p:spPr>
        <p:txBody>
          <a:bodyPr wrap="square" rtlCol="0">
            <a:spAutoFit/>
          </a:bodyPr>
          <a:lstStyle/>
          <a:p>
            <a:r>
              <a:rPr lang="en-US" altLang="zh-CN" sz="2400" b="1" dirty="0" smtClean="0"/>
              <a:t>Why we need new event classes?</a:t>
            </a:r>
          </a:p>
          <a:p>
            <a:pPr marL="285750" indent="-285750">
              <a:buFont typeface="Arial" charset="0"/>
              <a:buChar char="•"/>
            </a:pPr>
            <a:endParaRPr lang="en-US" altLang="zh-CN" dirty="0" smtClean="0"/>
          </a:p>
          <a:p>
            <a:pPr marL="285750" indent="-285750">
              <a:buFont typeface="Arial" charset="0"/>
              <a:buChar char="•"/>
            </a:pPr>
            <a:r>
              <a:rPr lang="en-US" altLang="zh-CN" dirty="0" smtClean="0"/>
              <a:t>Algorithms communicate by event classes</a:t>
            </a:r>
          </a:p>
          <a:p>
            <a:pPr marL="285750" indent="-285750">
              <a:buFont typeface="Arial" charset="0"/>
              <a:buChar char="•"/>
            </a:pPr>
            <a:r>
              <a:rPr lang="en-US" altLang="zh-CN" dirty="0" smtClean="0"/>
              <a:t>We can NOT design all algorithms at this time</a:t>
            </a:r>
          </a:p>
          <a:p>
            <a:pPr marL="285750" indent="-285750">
              <a:buFont typeface="Arial" charset="0"/>
              <a:buChar char="•"/>
            </a:pPr>
            <a:r>
              <a:rPr lang="en-US" altLang="zh-CN" dirty="0" smtClean="0"/>
              <a:t>Reserve data members for one global event class is NOT a good way!</a:t>
            </a:r>
          </a:p>
          <a:p>
            <a:pPr marL="742950" lvl="1" indent="-285750">
              <a:buFont typeface="Arial" charset="0"/>
              <a:buChar char="•"/>
            </a:pPr>
            <a:r>
              <a:rPr lang="en-US" altLang="zh-CN" dirty="0" smtClean="0"/>
              <a:t>can NOT use old root file which was created by old event class</a:t>
            </a:r>
          </a:p>
          <a:p>
            <a:pPr marL="742950" lvl="1" indent="-285750">
              <a:buFont typeface="Arial" charset="0"/>
              <a:buChar char="•"/>
            </a:pPr>
            <a:r>
              <a:rPr lang="en-US" altLang="zh-CN" dirty="0" smtClean="0"/>
              <a:t>suppose, we decide to add an new (or delete) data member one day later. We can not use the new event class to read the root files which are created by using the old event class</a:t>
            </a:r>
            <a:endParaRPr lang="en-US" altLang="zh-CN" dirty="0"/>
          </a:p>
        </p:txBody>
      </p:sp>
      <p:sp>
        <p:nvSpPr>
          <p:cNvPr id="3" name="TextBox 2"/>
          <p:cNvSpPr txBox="1"/>
          <p:nvPr/>
        </p:nvSpPr>
        <p:spPr>
          <a:xfrm>
            <a:off x="1135405" y="4725144"/>
            <a:ext cx="7109003" cy="1569660"/>
          </a:xfrm>
          <a:prstGeom prst="rect">
            <a:avLst/>
          </a:prstGeom>
          <a:noFill/>
        </p:spPr>
        <p:txBody>
          <a:bodyPr wrap="square" rtlCol="0">
            <a:spAutoFit/>
          </a:bodyPr>
          <a:lstStyle/>
          <a:p>
            <a:r>
              <a:rPr lang="en-US" altLang="zh-CN" sz="2400" b="1" dirty="0"/>
              <a:t>Do it </a:t>
            </a:r>
            <a:r>
              <a:rPr lang="en-US" altLang="zh-CN" sz="2400" b="1" dirty="0" smtClean="0"/>
              <a:t>Step </a:t>
            </a:r>
            <a:r>
              <a:rPr lang="en-US" altLang="zh-CN" sz="2400" b="1" dirty="0"/>
              <a:t>by </a:t>
            </a:r>
            <a:r>
              <a:rPr lang="en-US" altLang="zh-CN" sz="2400" b="1" dirty="0" smtClean="0"/>
              <a:t>Step</a:t>
            </a:r>
            <a:endParaRPr lang="en-US" altLang="zh-CN" sz="2400" b="1" dirty="0"/>
          </a:p>
          <a:p>
            <a:pPr marL="285750" indent="-285750">
              <a:buFont typeface="Arial" charset="0"/>
              <a:buChar char="•"/>
            </a:pPr>
            <a:endParaRPr lang="en-US" altLang="zh-CN" dirty="0" smtClean="0"/>
          </a:p>
          <a:p>
            <a:pPr marL="285750" indent="-285750">
              <a:buFont typeface="Arial" charset="0"/>
              <a:buChar char="•"/>
            </a:pPr>
            <a:r>
              <a:rPr lang="en-US" altLang="zh-CN" dirty="0" smtClean="0"/>
              <a:t>Many types of </a:t>
            </a:r>
            <a:r>
              <a:rPr lang="en-US" altLang="zh-CN" dirty="0"/>
              <a:t>e</a:t>
            </a:r>
            <a:r>
              <a:rPr lang="en-US" altLang="zh-CN" dirty="0" smtClean="0"/>
              <a:t>vent classes, corresponding to different levels of data</a:t>
            </a:r>
            <a:endParaRPr lang="en-US" altLang="zh-CN" dirty="0"/>
          </a:p>
          <a:p>
            <a:pPr marL="285750" indent="-285750">
              <a:buFont typeface="Arial" charset="0"/>
              <a:buChar char="•"/>
            </a:pPr>
            <a:r>
              <a:rPr lang="en-US" altLang="zh-CN" dirty="0" smtClean="0"/>
              <a:t>Do NOT </a:t>
            </a:r>
            <a:r>
              <a:rPr lang="en-US" altLang="zh-CN" dirty="0"/>
              <a:t>worry </a:t>
            </a:r>
            <a:r>
              <a:rPr lang="en-US" altLang="zh-CN" dirty="0" smtClean="0"/>
              <a:t>about the </a:t>
            </a:r>
            <a:r>
              <a:rPr lang="en-US" altLang="zh-CN" dirty="0"/>
              <a:t>higher level event </a:t>
            </a:r>
            <a:r>
              <a:rPr lang="en-US" altLang="zh-CN" dirty="0" smtClean="0"/>
              <a:t>classes, just make sure that the event class of current level is right!</a:t>
            </a:r>
          </a:p>
        </p:txBody>
      </p:sp>
    </p:spTree>
    <p:extLst>
      <p:ext uri="{BB962C8B-B14F-4D97-AF65-F5344CB8AC3E}">
        <p14:creationId xmlns:p14="http://schemas.microsoft.com/office/powerpoint/2010/main" val="33912437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smtClean="0"/>
              <a:t>Installation and setting up</a:t>
            </a:r>
            <a:endParaRPr lang="zh-CN" altLang="en-US" dirty="0"/>
          </a:p>
        </p:txBody>
      </p:sp>
      <p:sp>
        <p:nvSpPr>
          <p:cNvPr id="3" name="内容占位符 2"/>
          <p:cNvSpPr>
            <a:spLocks noGrp="1"/>
          </p:cNvSpPr>
          <p:nvPr>
            <p:ph idx="1"/>
          </p:nvPr>
        </p:nvSpPr>
        <p:spPr>
          <a:xfrm>
            <a:off x="539552" y="3179211"/>
            <a:ext cx="8507288" cy="3058101"/>
          </a:xfrm>
        </p:spPr>
        <p:txBody>
          <a:bodyPr>
            <a:noAutofit/>
          </a:bodyPr>
          <a:lstStyle/>
          <a:p>
            <a:r>
              <a:rPr lang="en-US" altLang="zh-CN" sz="2000" dirty="0" smtClean="0"/>
              <a:t>Administrator</a:t>
            </a:r>
          </a:p>
          <a:p>
            <a:pPr lvl="1"/>
            <a:r>
              <a:rPr lang="en-US" altLang="zh-CN" sz="2000" dirty="0" smtClean="0"/>
              <a:t>Create dictionaries of event classes</a:t>
            </a:r>
          </a:p>
          <a:p>
            <a:pPr lvl="2"/>
            <a:r>
              <a:rPr lang="en-US" altLang="zh-CN" sz="1800" dirty="0" smtClean="0"/>
              <a:t>./pre-install.(c)</a:t>
            </a:r>
            <a:r>
              <a:rPr lang="en-US" altLang="zh-CN" sz="1800" dirty="0" err="1" smtClean="0"/>
              <a:t>sh</a:t>
            </a:r>
            <a:endParaRPr lang="en-US" altLang="zh-CN" sz="1800" dirty="0" smtClean="0"/>
          </a:p>
          <a:p>
            <a:pPr lvl="1"/>
            <a:r>
              <a:rPr lang="en-US" altLang="zh-CN" sz="2000" dirty="0" smtClean="0"/>
              <a:t>Compile and install it</a:t>
            </a:r>
          </a:p>
          <a:p>
            <a:pPr lvl="2"/>
            <a:r>
              <a:rPr lang="en-US" altLang="zh-CN" sz="1800" dirty="0" err="1" smtClean="0"/>
              <a:t>Scons</a:t>
            </a:r>
            <a:endParaRPr lang="en-US" altLang="zh-CN" sz="1800" dirty="0" smtClean="0"/>
          </a:p>
          <a:p>
            <a:pPr lvl="2"/>
            <a:endParaRPr lang="en-US" altLang="zh-CN" sz="1200" dirty="0" smtClean="0"/>
          </a:p>
          <a:p>
            <a:r>
              <a:rPr lang="en-US" altLang="zh-CN" sz="2000" dirty="0" smtClean="0"/>
              <a:t>All </a:t>
            </a:r>
            <a:r>
              <a:rPr lang="en-US" altLang="zh-CN" sz="2000" dirty="0"/>
              <a:t>users </a:t>
            </a:r>
            <a:r>
              <a:rPr lang="en-US" altLang="zh-CN" sz="2000" dirty="0" smtClean="0"/>
              <a:t>have their own work area</a:t>
            </a:r>
            <a:endParaRPr lang="en-US" altLang="zh-CN" sz="2000" dirty="0"/>
          </a:p>
          <a:p>
            <a:pPr lvl="1"/>
            <a:r>
              <a:rPr lang="en-US" altLang="zh-CN" sz="2000" dirty="0" smtClean="0"/>
              <a:t>Setup environment</a:t>
            </a:r>
          </a:p>
          <a:p>
            <a:pPr lvl="2"/>
            <a:r>
              <a:rPr lang="en-US" altLang="zh-CN" sz="1800" dirty="0" smtClean="0"/>
              <a:t>source  /prefix/bin/</a:t>
            </a:r>
            <a:r>
              <a:rPr lang="en-US" altLang="zh-CN" sz="1800" dirty="0" err="1" smtClean="0"/>
              <a:t>thisdmpsw</a:t>
            </a:r>
            <a:r>
              <a:rPr lang="en-US" altLang="zh-CN" sz="1800" dirty="0" smtClean="0"/>
              <a:t>.(c)</a:t>
            </a:r>
            <a:r>
              <a:rPr lang="en-US" altLang="zh-CN" sz="1800" dirty="0" err="1" smtClean="0"/>
              <a:t>sh</a:t>
            </a:r>
            <a:endParaRPr lang="en-US" altLang="zh-CN" sz="1800" dirty="0" smtClean="0"/>
          </a:p>
        </p:txBody>
      </p:sp>
      <p:sp>
        <p:nvSpPr>
          <p:cNvPr id="4" name="日期占位符 3"/>
          <p:cNvSpPr>
            <a:spLocks noGrp="1"/>
          </p:cNvSpPr>
          <p:nvPr>
            <p:ph type="dt" sz="half" idx="10"/>
          </p:nvPr>
        </p:nvSpPr>
        <p:spPr/>
        <p:txBody>
          <a:bodyPr/>
          <a:lstStyle/>
          <a:p>
            <a:fld id="{6DB58EAD-B2B2-4843-8F9C-3F8D98084361}" type="datetime1">
              <a:rPr lang="zh-CN" altLang="en-US" smtClean="0"/>
              <a:t>2014/5/12</a:t>
            </a:fld>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14</a:t>
            </a:fld>
            <a:endParaRPr lang="zh-CN" altLang="en-US" dirty="0"/>
          </a:p>
        </p:txBody>
      </p:sp>
      <p:grpSp>
        <p:nvGrpSpPr>
          <p:cNvPr id="16" name="组合 15"/>
          <p:cNvGrpSpPr/>
          <p:nvPr/>
        </p:nvGrpSpPr>
        <p:grpSpPr>
          <a:xfrm>
            <a:off x="5408063" y="3284984"/>
            <a:ext cx="3196385" cy="1584176"/>
            <a:chOff x="1835696" y="5013176"/>
            <a:chExt cx="4032448" cy="1656184"/>
          </a:xfrm>
        </p:grpSpPr>
        <p:sp>
          <p:nvSpPr>
            <p:cNvPr id="6" name="矩形 5"/>
            <p:cNvSpPr/>
            <p:nvPr/>
          </p:nvSpPr>
          <p:spPr>
            <a:xfrm>
              <a:off x="1835696" y="5013176"/>
              <a:ext cx="4032448" cy="165618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7" name="TextBox 6"/>
            <p:cNvSpPr txBox="1"/>
            <p:nvPr/>
          </p:nvSpPr>
          <p:spPr>
            <a:xfrm>
              <a:off x="1835696" y="5013176"/>
              <a:ext cx="964310" cy="353943"/>
            </a:xfrm>
            <a:prstGeom prst="rect">
              <a:avLst/>
            </a:prstGeom>
            <a:noFill/>
            <a:ln>
              <a:solidFill>
                <a:schemeClr val="tx2">
                  <a:lumMod val="60000"/>
                  <a:lumOff val="40000"/>
                </a:schemeClr>
              </a:solidFill>
            </a:ln>
          </p:spPr>
          <p:txBody>
            <a:bodyPr wrap="none" rtlCol="0">
              <a:spAutoFit/>
            </a:bodyPr>
            <a:lstStyle/>
            <a:p>
              <a:r>
                <a:rPr lang="en-US" altLang="zh-CN" sz="1600" b="1" dirty="0" smtClean="0"/>
                <a:t>Prefix/</a:t>
              </a:r>
              <a:endParaRPr lang="zh-CN" altLang="en-US" sz="1600" b="1" dirty="0"/>
            </a:p>
          </p:txBody>
        </p:sp>
        <p:sp>
          <p:nvSpPr>
            <p:cNvPr id="8" name="圆角矩形 7"/>
            <p:cNvSpPr/>
            <p:nvPr/>
          </p:nvSpPr>
          <p:spPr>
            <a:xfrm>
              <a:off x="5076056" y="5661248"/>
              <a:ext cx="720080" cy="2880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ltLang="zh-CN" sz="1400" dirty="0"/>
                <a:t>b</a:t>
              </a:r>
              <a:r>
                <a:rPr lang="en-US" altLang="zh-CN" sz="1400" dirty="0" smtClean="0"/>
                <a:t>in/</a:t>
              </a:r>
              <a:endParaRPr lang="zh-CN" altLang="en-US" sz="1400" dirty="0"/>
            </a:p>
          </p:txBody>
        </p:sp>
        <p:sp>
          <p:nvSpPr>
            <p:cNvPr id="9" name="圆角矩形 8"/>
            <p:cNvSpPr/>
            <p:nvPr/>
          </p:nvSpPr>
          <p:spPr>
            <a:xfrm>
              <a:off x="1907704" y="5661248"/>
              <a:ext cx="1080120" cy="2880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ltLang="zh-CN" sz="1400" dirty="0"/>
                <a:t>i</a:t>
              </a:r>
              <a:r>
                <a:rPr lang="en-US" altLang="zh-CN" sz="1400" dirty="0" smtClean="0"/>
                <a:t>nclude/</a:t>
              </a:r>
              <a:endParaRPr lang="zh-CN" altLang="en-US" sz="1400" dirty="0"/>
            </a:p>
          </p:txBody>
        </p:sp>
        <p:sp>
          <p:nvSpPr>
            <p:cNvPr id="10" name="圆角矩形 9"/>
            <p:cNvSpPr/>
            <p:nvPr/>
          </p:nvSpPr>
          <p:spPr>
            <a:xfrm>
              <a:off x="3131840" y="5661248"/>
              <a:ext cx="720080" cy="2880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ltLang="zh-CN" sz="1400" dirty="0"/>
                <a:t>l</a:t>
              </a:r>
              <a:r>
                <a:rPr lang="en-US" altLang="zh-CN" sz="1400" dirty="0" smtClean="0"/>
                <a:t>ib/</a:t>
              </a:r>
              <a:endParaRPr lang="zh-CN" altLang="en-US" sz="1400" dirty="0"/>
            </a:p>
          </p:txBody>
        </p:sp>
        <p:sp>
          <p:nvSpPr>
            <p:cNvPr id="11" name="圆角矩形 10"/>
            <p:cNvSpPr/>
            <p:nvPr/>
          </p:nvSpPr>
          <p:spPr>
            <a:xfrm>
              <a:off x="3923928" y="5661248"/>
              <a:ext cx="1008112" cy="2880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ltLang="zh-CN" sz="1400" dirty="0"/>
                <a:t>s</a:t>
              </a:r>
              <a:r>
                <a:rPr lang="en-US" altLang="zh-CN" sz="1400" dirty="0" smtClean="0"/>
                <a:t>hare/</a:t>
              </a:r>
              <a:endParaRPr lang="zh-CN" altLang="en-US" sz="1400" dirty="0"/>
            </a:p>
          </p:txBody>
        </p:sp>
        <p:sp>
          <p:nvSpPr>
            <p:cNvPr id="14" name="TextBox 13"/>
            <p:cNvSpPr txBox="1"/>
            <p:nvPr/>
          </p:nvSpPr>
          <p:spPr>
            <a:xfrm>
              <a:off x="4267862" y="5013176"/>
              <a:ext cx="1600282" cy="386120"/>
            </a:xfrm>
            <a:prstGeom prst="rect">
              <a:avLst/>
            </a:prstGeom>
            <a:noFill/>
            <a:ln>
              <a:solidFill>
                <a:schemeClr val="tx2">
                  <a:lumMod val="60000"/>
                  <a:lumOff val="40000"/>
                </a:schemeClr>
              </a:solidFill>
            </a:ln>
          </p:spPr>
          <p:txBody>
            <a:bodyPr wrap="none" rtlCol="0">
              <a:spAutoFit/>
            </a:bodyPr>
            <a:lstStyle/>
            <a:p>
              <a:r>
                <a:rPr lang="en-US" altLang="zh-CN" dirty="0" smtClean="0">
                  <a:solidFill>
                    <a:srgbClr val="FF0000"/>
                  </a:solidFill>
                </a:rPr>
                <a:t>$</a:t>
              </a:r>
              <a:r>
                <a:rPr lang="en-US" altLang="zh-CN" sz="1600" dirty="0" smtClean="0">
                  <a:solidFill>
                    <a:srgbClr val="FF0000"/>
                  </a:solidFill>
                </a:rPr>
                <a:t>DMPSWSYS</a:t>
              </a:r>
              <a:endParaRPr lang="zh-CN" altLang="en-US" dirty="0">
                <a:solidFill>
                  <a:srgbClr val="FF0000"/>
                </a:solidFill>
              </a:endParaRPr>
            </a:p>
          </p:txBody>
        </p:sp>
        <p:sp>
          <p:nvSpPr>
            <p:cNvPr id="15" name="圆角矩形 14"/>
            <p:cNvSpPr/>
            <p:nvPr/>
          </p:nvSpPr>
          <p:spPr>
            <a:xfrm>
              <a:off x="3895895" y="6237312"/>
              <a:ext cx="1900241" cy="36004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err="1">
                  <a:solidFill>
                    <a:schemeClr val="accent6">
                      <a:lumMod val="75000"/>
                    </a:schemeClr>
                  </a:solidFill>
                </a:rPr>
                <a:t>t</a:t>
              </a:r>
              <a:r>
                <a:rPr lang="en-US" altLang="zh-CN" sz="1400" dirty="0" err="1" smtClean="0">
                  <a:solidFill>
                    <a:schemeClr val="accent6">
                      <a:lumMod val="75000"/>
                    </a:schemeClr>
                  </a:solidFill>
                </a:rPr>
                <a:t>hisdmpsw</a:t>
              </a:r>
              <a:r>
                <a:rPr lang="en-US" altLang="zh-CN" sz="1400" dirty="0" smtClean="0">
                  <a:solidFill>
                    <a:schemeClr val="accent6">
                      <a:lumMod val="75000"/>
                    </a:schemeClr>
                  </a:solidFill>
                </a:rPr>
                <a:t>.(c)</a:t>
              </a:r>
              <a:r>
                <a:rPr lang="en-US" altLang="zh-CN" sz="1400" dirty="0" err="1" smtClean="0">
                  <a:solidFill>
                    <a:schemeClr val="accent6">
                      <a:lumMod val="75000"/>
                    </a:schemeClr>
                  </a:solidFill>
                </a:rPr>
                <a:t>sh</a:t>
              </a:r>
              <a:endParaRPr lang="zh-CN" altLang="en-US" sz="1400" dirty="0">
                <a:solidFill>
                  <a:schemeClr val="accent6">
                    <a:lumMod val="75000"/>
                  </a:schemeClr>
                </a:solidFill>
              </a:endParaRPr>
            </a:p>
          </p:txBody>
        </p:sp>
      </p:grpSp>
      <p:cxnSp>
        <p:nvCxnSpPr>
          <p:cNvPr id="18" name="直接箭头连接符 17"/>
          <p:cNvCxnSpPr>
            <a:stCxn id="8" idx="2"/>
            <a:endCxn id="15" idx="0"/>
          </p:cNvCxnSpPr>
          <p:nvPr/>
        </p:nvCxnSpPr>
        <p:spPr>
          <a:xfrm flipH="1">
            <a:off x="7794242" y="4180388"/>
            <a:ext cx="467737" cy="275509"/>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827584" y="1412776"/>
            <a:ext cx="7632848" cy="1631216"/>
          </a:xfrm>
          <a:prstGeom prst="rect">
            <a:avLst/>
          </a:prstGeom>
          <a:noFill/>
          <a:ln>
            <a:solidFill>
              <a:schemeClr val="accent1"/>
            </a:solidFill>
          </a:ln>
        </p:spPr>
        <p:txBody>
          <a:bodyPr wrap="square" rtlCol="0">
            <a:spAutoFit/>
          </a:bodyPr>
          <a:lstStyle/>
          <a:p>
            <a:pPr marL="342900" indent="-342900">
              <a:buFont typeface="Arial" charset="0"/>
              <a:buChar char="•"/>
            </a:pPr>
            <a:r>
              <a:rPr lang="en-US" altLang="zh-CN" sz="2000" dirty="0" smtClean="0"/>
              <a:t>Like geant4, only need to install one software(basic libraries and header files) in a server.  All users use the same geant4 ($G4INSTALL)</a:t>
            </a:r>
          </a:p>
          <a:p>
            <a:pPr marL="342900" indent="-342900">
              <a:buFont typeface="Arial" charset="0"/>
              <a:buChar char="•"/>
            </a:pPr>
            <a:r>
              <a:rPr lang="en-US" altLang="zh-CN" sz="2000" dirty="0" smtClean="0"/>
              <a:t>User creates a new G4 simulation, will compile and install the special library of the project into $G4WORKDIR</a:t>
            </a:r>
          </a:p>
          <a:p>
            <a:pPr marL="342900" indent="-342900">
              <a:buFont typeface="Arial" charset="0"/>
              <a:buChar char="•"/>
            </a:pPr>
            <a:r>
              <a:rPr lang="en-US" altLang="zh-CN" sz="2000" dirty="0" smtClean="0"/>
              <a:t>Kernel of geant4 knows how to load and use the right lib.</a:t>
            </a:r>
          </a:p>
        </p:txBody>
      </p:sp>
      <p:grpSp>
        <p:nvGrpSpPr>
          <p:cNvPr id="29" name="组合 28"/>
          <p:cNvGrpSpPr/>
          <p:nvPr/>
        </p:nvGrpSpPr>
        <p:grpSpPr>
          <a:xfrm>
            <a:off x="5417536" y="5301208"/>
            <a:ext cx="3334621" cy="792088"/>
            <a:chOff x="5993557" y="5229200"/>
            <a:chExt cx="2974182" cy="609830"/>
          </a:xfrm>
        </p:grpSpPr>
        <p:sp>
          <p:nvSpPr>
            <p:cNvPr id="23" name="矩形 22"/>
            <p:cNvSpPr/>
            <p:nvPr/>
          </p:nvSpPr>
          <p:spPr>
            <a:xfrm>
              <a:off x="5993558" y="5231608"/>
              <a:ext cx="2970886" cy="6074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TextBox 23"/>
            <p:cNvSpPr txBox="1"/>
            <p:nvPr/>
          </p:nvSpPr>
          <p:spPr>
            <a:xfrm>
              <a:off x="7622473" y="5229200"/>
              <a:ext cx="1345266" cy="260653"/>
            </a:xfrm>
            <a:prstGeom prst="rect">
              <a:avLst/>
            </a:prstGeom>
            <a:noFill/>
            <a:ln>
              <a:solidFill>
                <a:schemeClr val="tx2">
                  <a:lumMod val="60000"/>
                  <a:lumOff val="40000"/>
                </a:schemeClr>
              </a:solidFill>
            </a:ln>
          </p:spPr>
          <p:txBody>
            <a:bodyPr wrap="none" rtlCol="0">
              <a:spAutoFit/>
            </a:bodyPr>
            <a:lstStyle/>
            <a:p>
              <a:r>
                <a:rPr lang="en-US" altLang="zh-CN" sz="1600" dirty="0" smtClean="0">
                  <a:solidFill>
                    <a:srgbClr val="FF0000"/>
                  </a:solidFill>
                </a:rPr>
                <a:t>$DMPSWWORK</a:t>
              </a:r>
              <a:endParaRPr lang="zh-CN" altLang="en-US" sz="1600" dirty="0">
                <a:solidFill>
                  <a:srgbClr val="FF0000"/>
                </a:solidFill>
              </a:endParaRPr>
            </a:p>
          </p:txBody>
        </p:sp>
        <p:sp>
          <p:nvSpPr>
            <p:cNvPr id="25" name="TextBox 24"/>
            <p:cNvSpPr txBox="1"/>
            <p:nvPr/>
          </p:nvSpPr>
          <p:spPr>
            <a:xfrm>
              <a:off x="5993557" y="5231607"/>
              <a:ext cx="1556238" cy="260653"/>
            </a:xfrm>
            <a:prstGeom prst="rect">
              <a:avLst/>
            </a:prstGeom>
            <a:noFill/>
            <a:ln>
              <a:solidFill>
                <a:schemeClr val="tx2">
                  <a:lumMod val="60000"/>
                  <a:lumOff val="40000"/>
                </a:schemeClr>
              </a:solidFill>
            </a:ln>
          </p:spPr>
          <p:txBody>
            <a:bodyPr wrap="none" rtlCol="0">
              <a:spAutoFit/>
            </a:bodyPr>
            <a:lstStyle/>
            <a:p>
              <a:r>
                <a:rPr lang="en-US" altLang="zh-CN" sz="1600" b="1" dirty="0" smtClean="0"/>
                <a:t>$HOME/</a:t>
              </a:r>
              <a:r>
                <a:rPr lang="en-US" altLang="zh-CN" sz="1600" b="1" dirty="0" err="1" smtClean="0"/>
                <a:t>dmpwork</a:t>
              </a:r>
              <a:endParaRPr lang="zh-CN" altLang="en-US" sz="1600" b="1" dirty="0"/>
            </a:p>
          </p:txBody>
        </p:sp>
      </p:grpSp>
      <p:sp>
        <p:nvSpPr>
          <p:cNvPr id="20" name="右大括号 19"/>
          <p:cNvSpPr/>
          <p:nvPr/>
        </p:nvSpPr>
        <p:spPr>
          <a:xfrm>
            <a:off x="5045914" y="3284984"/>
            <a:ext cx="318174" cy="1584176"/>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6" name="右大括号 25"/>
          <p:cNvSpPr/>
          <p:nvPr/>
        </p:nvSpPr>
        <p:spPr>
          <a:xfrm>
            <a:off x="5076056" y="5229200"/>
            <a:ext cx="246165" cy="1080120"/>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7" name="圆角矩形 26"/>
          <p:cNvSpPr/>
          <p:nvPr/>
        </p:nvSpPr>
        <p:spPr>
          <a:xfrm>
            <a:off x="5790251" y="5745779"/>
            <a:ext cx="570783" cy="27550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ltLang="zh-CN" sz="1400" dirty="0"/>
              <a:t>l</a:t>
            </a:r>
            <a:r>
              <a:rPr lang="en-US" altLang="zh-CN" sz="1400" dirty="0" smtClean="0"/>
              <a:t>ib/</a:t>
            </a:r>
            <a:endParaRPr lang="zh-CN" altLang="en-US" sz="1400" dirty="0"/>
          </a:p>
        </p:txBody>
      </p:sp>
    </p:spTree>
    <p:extLst>
      <p:ext uri="{BB962C8B-B14F-4D97-AF65-F5344CB8AC3E}">
        <p14:creationId xmlns:p14="http://schemas.microsoft.com/office/powerpoint/2010/main" val="36856250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smtClean="0"/>
              <a:t>How to use it</a:t>
            </a:r>
            <a:endParaRPr lang="zh-CN" altLang="en-US" dirty="0"/>
          </a:p>
        </p:txBody>
      </p:sp>
      <p:sp>
        <p:nvSpPr>
          <p:cNvPr id="3" name="内容占位符 2"/>
          <p:cNvSpPr>
            <a:spLocks noGrp="1"/>
          </p:cNvSpPr>
          <p:nvPr>
            <p:ph idx="1"/>
          </p:nvPr>
        </p:nvSpPr>
        <p:spPr>
          <a:xfrm>
            <a:off x="323528" y="1484784"/>
            <a:ext cx="8568952" cy="4968552"/>
          </a:xfrm>
        </p:spPr>
        <p:txBody>
          <a:bodyPr>
            <a:normAutofit/>
          </a:bodyPr>
          <a:lstStyle/>
          <a:p>
            <a:r>
              <a:rPr lang="en-US" altLang="zh-CN" sz="2400" dirty="0" smtClean="0"/>
              <a:t>Setup environment</a:t>
            </a:r>
          </a:p>
          <a:p>
            <a:pPr lvl="1"/>
            <a:r>
              <a:rPr lang="en-US" altLang="zh-CN" sz="2000" dirty="0"/>
              <a:t>source  /prefix/bin/</a:t>
            </a:r>
            <a:r>
              <a:rPr lang="en-US" altLang="zh-CN" sz="2000" dirty="0" err="1"/>
              <a:t>thisdmpsw</a:t>
            </a:r>
            <a:r>
              <a:rPr lang="en-US" altLang="zh-CN" sz="2000" dirty="0"/>
              <a:t>.(</a:t>
            </a:r>
            <a:r>
              <a:rPr lang="en-US" altLang="zh-CN" sz="2000" dirty="0" smtClean="0"/>
              <a:t>c)</a:t>
            </a:r>
            <a:r>
              <a:rPr lang="en-US" altLang="zh-CN" sz="2000" dirty="0" err="1" smtClean="0"/>
              <a:t>sh</a:t>
            </a:r>
            <a:endParaRPr lang="en-US" altLang="zh-CN" sz="2000" dirty="0" smtClean="0"/>
          </a:p>
          <a:p>
            <a:pPr lvl="1"/>
            <a:endParaRPr lang="en-US" altLang="zh-CN" sz="2000" dirty="0"/>
          </a:p>
          <a:p>
            <a:r>
              <a:rPr lang="en-US" altLang="zh-CN" sz="2400" dirty="0" smtClean="0"/>
              <a:t>Working mode:</a:t>
            </a:r>
            <a:endParaRPr lang="en-US" altLang="zh-CN" sz="2000" dirty="0" smtClean="0"/>
          </a:p>
          <a:p>
            <a:pPr lvl="1"/>
            <a:r>
              <a:rPr lang="en-US" altLang="zh-CN" sz="2000" dirty="0" smtClean="0"/>
              <a:t>Create a algorithm, service, or even event class</a:t>
            </a:r>
          </a:p>
          <a:p>
            <a:pPr lvl="2"/>
            <a:r>
              <a:rPr lang="en-US" altLang="zh-CN" sz="1800" dirty="0" err="1" smtClean="0"/>
              <a:t>dmpNewAlg</a:t>
            </a:r>
            <a:r>
              <a:rPr lang="en-US" altLang="zh-CN" sz="1800" dirty="0" smtClean="0"/>
              <a:t> (</a:t>
            </a:r>
            <a:r>
              <a:rPr lang="en-US" altLang="zh-CN" sz="1800" dirty="0" err="1" smtClean="0"/>
              <a:t>dmpNewSerivce</a:t>
            </a:r>
            <a:r>
              <a:rPr lang="en-US" altLang="zh-CN" sz="1800" dirty="0" smtClean="0"/>
              <a:t>, not finish)</a:t>
            </a:r>
          </a:p>
          <a:p>
            <a:pPr lvl="3"/>
            <a:r>
              <a:rPr lang="en-US" altLang="zh-CN" sz="1400" dirty="0" smtClean="0"/>
              <a:t>Create new algorithm and service</a:t>
            </a:r>
          </a:p>
          <a:p>
            <a:pPr lvl="2"/>
            <a:r>
              <a:rPr lang="en-US" altLang="zh-CN" sz="1800" dirty="0" err="1" smtClean="0"/>
              <a:t>dmpCreateDictionary</a:t>
            </a:r>
            <a:r>
              <a:rPr lang="en-US" altLang="zh-CN" sz="1800" dirty="0" smtClean="0"/>
              <a:t> (generate dictionary of new created event class)</a:t>
            </a:r>
          </a:p>
          <a:p>
            <a:pPr lvl="3"/>
            <a:r>
              <a:rPr lang="en-US" altLang="zh-CN" sz="1400" dirty="0" smtClean="0"/>
              <a:t>Create </a:t>
            </a:r>
            <a:r>
              <a:rPr lang="en-US" altLang="zh-CN" sz="1400" dirty="0"/>
              <a:t>new event class if you really need to do </a:t>
            </a:r>
            <a:r>
              <a:rPr lang="en-US" altLang="zh-CN" sz="1400" dirty="0" smtClean="0"/>
              <a:t>so</a:t>
            </a:r>
          </a:p>
          <a:p>
            <a:pPr lvl="1"/>
            <a:r>
              <a:rPr lang="en-US" altLang="zh-CN" sz="2000" dirty="0" smtClean="0"/>
              <a:t>Compile your codes</a:t>
            </a:r>
          </a:p>
          <a:p>
            <a:pPr lvl="2"/>
            <a:r>
              <a:rPr lang="en-US" altLang="zh-CN" sz="1800" dirty="0" smtClean="0"/>
              <a:t>Will install </a:t>
            </a:r>
            <a:r>
              <a:rPr lang="en-US" altLang="zh-CN" sz="1800" dirty="0"/>
              <a:t>users’ library into $</a:t>
            </a:r>
            <a:r>
              <a:rPr lang="en-US" altLang="zh-CN" sz="1800" dirty="0" smtClean="0"/>
              <a:t>DMPSWWORK</a:t>
            </a:r>
            <a:endParaRPr lang="en-US" altLang="zh-CN" sz="2000" dirty="0"/>
          </a:p>
          <a:p>
            <a:pPr lvl="1"/>
            <a:r>
              <a:rPr lang="en-US" altLang="zh-CN" sz="2000" dirty="0" smtClean="0"/>
              <a:t>Using your special lib. or default lib. in your job option file </a:t>
            </a:r>
            <a:endParaRPr lang="zh-CN" altLang="en-US" sz="2000" dirty="0"/>
          </a:p>
        </p:txBody>
      </p:sp>
      <p:sp>
        <p:nvSpPr>
          <p:cNvPr id="4" name="日期占位符 3"/>
          <p:cNvSpPr>
            <a:spLocks noGrp="1"/>
          </p:cNvSpPr>
          <p:nvPr>
            <p:ph type="dt" sz="half" idx="10"/>
          </p:nvPr>
        </p:nvSpPr>
        <p:spPr/>
        <p:txBody>
          <a:bodyPr/>
          <a:lstStyle/>
          <a:p>
            <a:fld id="{6DB58EAD-B2B2-4843-8F9C-3F8D98084361}" type="datetime1">
              <a:rPr lang="zh-CN" altLang="en-US" smtClean="0"/>
              <a:t>2014/5/12</a:t>
            </a:fld>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15</a:t>
            </a:fld>
            <a:endParaRPr lang="zh-CN" altLang="en-US"/>
          </a:p>
        </p:txBody>
      </p:sp>
    </p:spTree>
    <p:extLst>
      <p:ext uri="{BB962C8B-B14F-4D97-AF65-F5344CB8AC3E}">
        <p14:creationId xmlns:p14="http://schemas.microsoft.com/office/powerpoint/2010/main" val="36414326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8"/>
          <p:cNvSpPr>
            <a:spLocks noGrp="1"/>
          </p:cNvSpPr>
          <p:nvPr>
            <p:ph type="title"/>
          </p:nvPr>
        </p:nvSpPr>
        <p:spPr/>
        <p:txBody>
          <a:bodyPr/>
          <a:lstStyle/>
          <a:p>
            <a:r>
              <a:rPr lang="en-US" altLang="zh-CN" dirty="0" smtClean="0"/>
              <a:t>Summary</a:t>
            </a:r>
            <a:endParaRPr lang="zh-CN" altLang="en-US" dirty="0"/>
          </a:p>
        </p:txBody>
      </p:sp>
      <p:sp>
        <p:nvSpPr>
          <p:cNvPr id="10" name="内容占位符 9"/>
          <p:cNvSpPr>
            <a:spLocks noGrp="1"/>
          </p:cNvSpPr>
          <p:nvPr>
            <p:ph idx="1"/>
          </p:nvPr>
        </p:nvSpPr>
        <p:spPr>
          <a:xfrm>
            <a:off x="457200" y="1556792"/>
            <a:ext cx="8291264" cy="4752528"/>
          </a:xfrm>
        </p:spPr>
        <p:txBody>
          <a:bodyPr>
            <a:normAutofit fontScale="70000" lnSpcReduction="20000"/>
          </a:bodyPr>
          <a:lstStyle/>
          <a:p>
            <a:r>
              <a:rPr lang="en-US" altLang="zh-CN" dirty="0" smtClean="0"/>
              <a:t>Prototype of an extensible and flexible framework of DAMPE offline software</a:t>
            </a:r>
          </a:p>
          <a:p>
            <a:pPr lvl="1"/>
            <a:r>
              <a:rPr lang="en-US" altLang="zh-CN" dirty="0" smtClean="0"/>
              <a:t>Easy to extend new packages (for developer)</a:t>
            </a:r>
          </a:p>
          <a:p>
            <a:pPr lvl="1"/>
            <a:r>
              <a:rPr lang="en-US" altLang="zh-CN" dirty="0"/>
              <a:t>Easy to </a:t>
            </a:r>
            <a:r>
              <a:rPr lang="en-US" altLang="zh-CN" dirty="0" smtClean="0"/>
              <a:t>use (for user)</a:t>
            </a:r>
          </a:p>
          <a:p>
            <a:pPr lvl="1"/>
            <a:endParaRPr lang="en-US" altLang="zh-CN" dirty="0" smtClean="0"/>
          </a:p>
          <a:p>
            <a:r>
              <a:rPr lang="en-US" altLang="zh-CN" dirty="0" smtClean="0"/>
              <a:t>Current status</a:t>
            </a:r>
          </a:p>
          <a:p>
            <a:pPr lvl="1"/>
            <a:r>
              <a:rPr lang="en-US" altLang="zh-CN" dirty="0" smtClean="0"/>
              <a:t>Kernel (Framework, it’s important. Already has some basic functions)</a:t>
            </a:r>
          </a:p>
          <a:p>
            <a:pPr lvl="2"/>
            <a:r>
              <a:rPr lang="en-US" altLang="zh-CN" dirty="0" err="1" smtClean="0"/>
              <a:t>DmpCore</a:t>
            </a:r>
            <a:endParaRPr lang="en-US" altLang="zh-CN" dirty="0" smtClean="0"/>
          </a:p>
          <a:p>
            <a:pPr lvl="2"/>
            <a:r>
              <a:rPr lang="en-US" altLang="zh-CN" dirty="0" err="1" smtClean="0"/>
              <a:t>DmpAlgorithmManager</a:t>
            </a:r>
            <a:r>
              <a:rPr lang="en-US" altLang="zh-CN" dirty="0" smtClean="0"/>
              <a:t> and </a:t>
            </a:r>
            <a:r>
              <a:rPr lang="en-US" altLang="zh-CN" dirty="0" err="1" smtClean="0"/>
              <a:t>DmpVAlg</a:t>
            </a:r>
            <a:endParaRPr lang="en-US" altLang="zh-CN" dirty="0" smtClean="0"/>
          </a:p>
          <a:p>
            <a:pPr lvl="2"/>
            <a:r>
              <a:rPr lang="en-US" altLang="zh-CN" dirty="0" err="1" smtClean="0"/>
              <a:t>DmpServiceManager</a:t>
            </a:r>
            <a:r>
              <a:rPr lang="en-US" altLang="zh-CN" dirty="0" smtClean="0"/>
              <a:t> and </a:t>
            </a:r>
            <a:r>
              <a:rPr lang="en-US" altLang="zh-CN" dirty="0" err="1" smtClean="0"/>
              <a:t>DmpVSvc</a:t>
            </a:r>
            <a:endParaRPr lang="en-US" altLang="zh-CN" dirty="0" smtClean="0"/>
          </a:p>
          <a:p>
            <a:pPr lvl="2"/>
            <a:r>
              <a:rPr lang="en-US" altLang="zh-CN" dirty="0" err="1" smtClean="0"/>
              <a:t>DmpDataBufferManager</a:t>
            </a:r>
            <a:r>
              <a:rPr lang="en-US" altLang="zh-CN" dirty="0" smtClean="0"/>
              <a:t> and </a:t>
            </a:r>
            <a:r>
              <a:rPr lang="en-US" altLang="zh-CN" dirty="0" err="1" smtClean="0"/>
              <a:t>DmpVDataBuf</a:t>
            </a:r>
            <a:r>
              <a:rPr lang="en-US" altLang="zh-CN" dirty="0" smtClean="0"/>
              <a:t> (On going, Principle study)</a:t>
            </a:r>
          </a:p>
          <a:p>
            <a:pPr lvl="1"/>
            <a:r>
              <a:rPr lang="en-US" altLang="zh-CN" dirty="0" smtClean="0"/>
              <a:t>Event classes (</a:t>
            </a:r>
            <a:r>
              <a:rPr lang="en-US" altLang="zh-CN" dirty="0" err="1" smtClean="0"/>
              <a:t>Bgo</a:t>
            </a:r>
            <a:r>
              <a:rPr lang="en-US" altLang="zh-CN" dirty="0" smtClean="0"/>
              <a:t> part is ready, for simulation and </a:t>
            </a:r>
            <a:r>
              <a:rPr lang="en-US" altLang="zh-CN" dirty="0" err="1" smtClean="0"/>
              <a:t>Rdc</a:t>
            </a:r>
            <a:r>
              <a:rPr lang="en-US" altLang="zh-CN" dirty="0" smtClean="0"/>
              <a:t>)</a:t>
            </a:r>
          </a:p>
          <a:p>
            <a:pPr lvl="1"/>
            <a:r>
              <a:rPr lang="en-US" altLang="zh-CN" dirty="0" err="1" smtClean="0"/>
              <a:t>Finised</a:t>
            </a:r>
            <a:r>
              <a:rPr lang="en-US" altLang="zh-CN" dirty="0" smtClean="0"/>
              <a:t> principle study of </a:t>
            </a:r>
            <a:r>
              <a:rPr lang="en-US" altLang="zh-CN" dirty="0" err="1"/>
              <a:t>b</a:t>
            </a:r>
            <a:r>
              <a:rPr lang="en-US" altLang="zh-CN" dirty="0" err="1" smtClean="0"/>
              <a:t>oost.python</a:t>
            </a:r>
            <a:r>
              <a:rPr lang="en-US" altLang="zh-CN" dirty="0" smtClean="0"/>
              <a:t> (binding kernel is more difficult, but finished</a:t>
            </a:r>
            <a:r>
              <a:rPr lang="en-US" altLang="zh-CN" dirty="0"/>
              <a:t>.</a:t>
            </a:r>
            <a:r>
              <a:rPr lang="en-US" altLang="zh-CN" dirty="0" smtClean="0"/>
              <a:t> Wrote a template of binding file for others)</a:t>
            </a:r>
          </a:p>
          <a:p>
            <a:pPr lvl="1"/>
            <a:r>
              <a:rPr lang="en-US" altLang="zh-CN" dirty="0" err="1" smtClean="0"/>
              <a:t>Rdc</a:t>
            </a:r>
            <a:r>
              <a:rPr lang="en-US" altLang="zh-CN" dirty="0"/>
              <a:t> </a:t>
            </a:r>
            <a:r>
              <a:rPr lang="en-US" altLang="zh-CN" dirty="0" smtClean="0"/>
              <a:t>(</a:t>
            </a:r>
            <a:r>
              <a:rPr lang="en-US" altLang="zh-CN" dirty="0"/>
              <a:t>A</a:t>
            </a:r>
            <a:r>
              <a:rPr lang="en-US" altLang="zh-CN" dirty="0" smtClean="0"/>
              <a:t>lmost done)</a:t>
            </a:r>
          </a:p>
          <a:p>
            <a:pPr lvl="1"/>
            <a:r>
              <a:rPr lang="en-US" altLang="zh-CN" dirty="0" smtClean="0"/>
              <a:t>Simulation (Almost done)</a:t>
            </a:r>
            <a:endParaRPr lang="zh-CN" altLang="en-US" dirty="0"/>
          </a:p>
        </p:txBody>
      </p:sp>
      <p:sp>
        <p:nvSpPr>
          <p:cNvPr id="7" name="日期占位符 6"/>
          <p:cNvSpPr>
            <a:spLocks noGrp="1"/>
          </p:cNvSpPr>
          <p:nvPr>
            <p:ph type="dt" sz="half" idx="10"/>
          </p:nvPr>
        </p:nvSpPr>
        <p:spPr/>
        <p:txBody>
          <a:bodyPr/>
          <a:lstStyle/>
          <a:p>
            <a:fld id="{4548166D-84FA-4CB6-A2F1-908C4530402C}" type="datetime1">
              <a:rPr lang="zh-CN" altLang="en-US" smtClean="0"/>
              <a:t>2014/5/12</a:t>
            </a:fld>
            <a:endParaRPr lang="zh-CN" altLang="en-US"/>
          </a:p>
        </p:txBody>
      </p:sp>
      <p:sp>
        <p:nvSpPr>
          <p:cNvPr id="8" name="灯片编号占位符 7"/>
          <p:cNvSpPr>
            <a:spLocks noGrp="1"/>
          </p:cNvSpPr>
          <p:nvPr>
            <p:ph type="sldNum" sz="quarter" idx="12"/>
          </p:nvPr>
        </p:nvSpPr>
        <p:spPr/>
        <p:txBody>
          <a:bodyPr/>
          <a:lstStyle/>
          <a:p>
            <a:fld id="{0C913308-F349-4B6D-A68A-DD1791B4A57B}" type="slidenum">
              <a:rPr lang="zh-CN" altLang="en-US" smtClean="0"/>
              <a:t>16</a:t>
            </a:fld>
            <a:endParaRPr lang="zh-CN" altLang="en-US"/>
          </a:p>
        </p:txBody>
      </p:sp>
    </p:spTree>
    <p:extLst>
      <p:ext uri="{BB962C8B-B14F-4D97-AF65-F5344CB8AC3E}">
        <p14:creationId xmlns:p14="http://schemas.microsoft.com/office/powerpoint/2010/main" val="10225605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p:txBody>
          <a:bodyPr/>
          <a:lstStyle/>
          <a:p>
            <a:r>
              <a:rPr lang="en-US" altLang="zh-CN" dirty="0" smtClean="0"/>
              <a:t>Many good suggestions from</a:t>
            </a:r>
          </a:p>
          <a:p>
            <a:pPr lvl="1"/>
            <a:r>
              <a:rPr lang="en-US" altLang="zh-CN" dirty="0" err="1" smtClean="0"/>
              <a:t>Weidong</a:t>
            </a:r>
            <a:r>
              <a:rPr lang="en-US" altLang="zh-CN" dirty="0" smtClean="0"/>
              <a:t> LI (liwd@ihep.ac.cn)</a:t>
            </a:r>
          </a:p>
          <a:p>
            <a:pPr lvl="1"/>
            <a:r>
              <a:rPr lang="en-US" altLang="zh-CN" dirty="0" smtClean="0"/>
              <a:t>Tao LIN (lintao@ihep.ac.cn)</a:t>
            </a:r>
          </a:p>
          <a:p>
            <a:pPr lvl="1"/>
            <a:endParaRPr lang="en-US" altLang="zh-CN" dirty="0"/>
          </a:p>
          <a:p>
            <a:r>
              <a:rPr lang="en-US" altLang="zh-CN" dirty="0" smtClean="0"/>
              <a:t>Very grateful for their help!</a:t>
            </a:r>
            <a:endParaRPr lang="zh-CN" altLang="en-US" dirty="0"/>
          </a:p>
        </p:txBody>
      </p:sp>
      <p:sp>
        <p:nvSpPr>
          <p:cNvPr id="4" name="日期占位符 3"/>
          <p:cNvSpPr>
            <a:spLocks noGrp="1"/>
          </p:cNvSpPr>
          <p:nvPr>
            <p:ph type="dt" sz="half" idx="10"/>
          </p:nvPr>
        </p:nvSpPr>
        <p:spPr/>
        <p:txBody>
          <a:bodyPr/>
          <a:lstStyle/>
          <a:p>
            <a:fld id="{6DB58EAD-B2B2-4843-8F9C-3F8D98084361}" type="datetime1">
              <a:rPr lang="zh-CN" altLang="en-US" smtClean="0"/>
              <a:t>2014/5/12</a:t>
            </a:fld>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17</a:t>
            </a:fld>
            <a:endParaRPr lang="zh-CN" altLang="en-US"/>
          </a:p>
        </p:txBody>
      </p:sp>
    </p:spTree>
    <p:extLst>
      <p:ext uri="{BB962C8B-B14F-4D97-AF65-F5344CB8AC3E}">
        <p14:creationId xmlns:p14="http://schemas.microsoft.com/office/powerpoint/2010/main" val="2505432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ctrTitle"/>
          </p:nvPr>
        </p:nvSpPr>
        <p:spPr/>
        <p:txBody>
          <a:bodyPr/>
          <a:lstStyle/>
          <a:p>
            <a:r>
              <a:rPr lang="en-US" altLang="zh-CN" dirty="0" smtClean="0"/>
              <a:t>Backup</a:t>
            </a:r>
            <a:endParaRPr lang="zh-CN" altLang="en-US" dirty="0"/>
          </a:p>
        </p:txBody>
      </p:sp>
      <p:sp>
        <p:nvSpPr>
          <p:cNvPr id="7" name="副标题 6"/>
          <p:cNvSpPr>
            <a:spLocks noGrp="1"/>
          </p:cNvSpPr>
          <p:nvPr>
            <p:ph type="subTitle" idx="1"/>
          </p:nvPr>
        </p:nvSpPr>
        <p:spPr/>
        <p:txBody>
          <a:bodyPr/>
          <a:lstStyle/>
          <a:p>
            <a:endParaRPr lang="zh-CN" altLang="en-US"/>
          </a:p>
        </p:txBody>
      </p:sp>
      <p:sp>
        <p:nvSpPr>
          <p:cNvPr id="4" name="日期占位符 3"/>
          <p:cNvSpPr>
            <a:spLocks noGrp="1"/>
          </p:cNvSpPr>
          <p:nvPr>
            <p:ph type="dt" sz="half" idx="10"/>
          </p:nvPr>
        </p:nvSpPr>
        <p:spPr/>
        <p:txBody>
          <a:bodyPr/>
          <a:lstStyle/>
          <a:p>
            <a:fld id="{6DB58EAD-B2B2-4843-8F9C-3F8D98084361}" type="datetime1">
              <a:rPr lang="zh-CN" altLang="en-US" smtClean="0"/>
              <a:t>2014/5/12</a:t>
            </a:fld>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18</a:t>
            </a:fld>
            <a:endParaRPr lang="zh-CN" altLang="en-US"/>
          </a:p>
        </p:txBody>
      </p:sp>
    </p:spTree>
    <p:extLst>
      <p:ext uri="{BB962C8B-B14F-4D97-AF65-F5344CB8AC3E}">
        <p14:creationId xmlns:p14="http://schemas.microsoft.com/office/powerpoint/2010/main" val="15947018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Plan</a:t>
            </a:r>
            <a:endParaRPr lang="zh-CN" altLang="en-US" dirty="0"/>
          </a:p>
        </p:txBody>
      </p:sp>
      <p:sp>
        <p:nvSpPr>
          <p:cNvPr id="3" name="内容占位符 2"/>
          <p:cNvSpPr>
            <a:spLocks noGrp="1"/>
          </p:cNvSpPr>
          <p:nvPr>
            <p:ph idx="1"/>
          </p:nvPr>
        </p:nvSpPr>
        <p:spPr/>
        <p:txBody>
          <a:bodyPr/>
          <a:lstStyle/>
          <a:p>
            <a:r>
              <a:rPr lang="en-US" altLang="zh-CN" dirty="0" smtClean="0"/>
              <a:t>Data buffer</a:t>
            </a:r>
          </a:p>
          <a:p>
            <a:r>
              <a:rPr lang="en-US" altLang="zh-CN" dirty="0" smtClean="0"/>
              <a:t>Create </a:t>
            </a:r>
            <a:r>
              <a:rPr lang="en-US" altLang="zh-CN" dirty="0" err="1" smtClean="0"/>
              <a:t>dmpEventModule</a:t>
            </a:r>
            <a:r>
              <a:rPr lang="en-US" altLang="zh-CN" dirty="0" smtClean="0"/>
              <a:t> to generate a template of event classes</a:t>
            </a:r>
          </a:p>
          <a:p>
            <a:r>
              <a:rPr lang="en-US" altLang="zh-CN" dirty="0" smtClean="0"/>
              <a:t>Optimize </a:t>
            </a:r>
            <a:r>
              <a:rPr lang="en-US" altLang="zh-CN" dirty="0" err="1" smtClean="0"/>
              <a:t>DmpCore</a:t>
            </a:r>
            <a:endParaRPr lang="en-US" altLang="zh-CN" dirty="0" smtClean="0"/>
          </a:p>
          <a:p>
            <a:pPr lvl="1"/>
            <a:r>
              <a:rPr lang="en-US" altLang="zh-CN" dirty="0" smtClean="0"/>
              <a:t>Management</a:t>
            </a:r>
          </a:p>
          <a:p>
            <a:pPr lvl="1"/>
            <a:r>
              <a:rPr lang="en-US" altLang="zh-CN" dirty="0" err="1" smtClean="0"/>
              <a:t>DmpCore</a:t>
            </a:r>
            <a:r>
              <a:rPr lang="en-US" altLang="zh-CN" dirty="0" smtClean="0"/>
              <a:t>::Run()</a:t>
            </a:r>
            <a:endParaRPr lang="zh-CN" altLang="en-US" dirty="0"/>
          </a:p>
        </p:txBody>
      </p:sp>
      <p:sp>
        <p:nvSpPr>
          <p:cNvPr id="4" name="日期占位符 3"/>
          <p:cNvSpPr>
            <a:spLocks noGrp="1"/>
          </p:cNvSpPr>
          <p:nvPr>
            <p:ph type="dt" sz="half" idx="10"/>
          </p:nvPr>
        </p:nvSpPr>
        <p:spPr/>
        <p:txBody>
          <a:bodyPr/>
          <a:lstStyle/>
          <a:p>
            <a:fld id="{6DB58EAD-B2B2-4843-8F9C-3F8D98084361}" type="datetime1">
              <a:rPr lang="zh-CN" altLang="en-US" smtClean="0"/>
              <a:t>2014/5/12</a:t>
            </a:fld>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19</a:t>
            </a:fld>
            <a:endParaRPr lang="zh-CN" altLang="en-US"/>
          </a:p>
        </p:txBody>
      </p:sp>
    </p:spTree>
    <p:extLst>
      <p:ext uri="{BB962C8B-B14F-4D97-AF65-F5344CB8AC3E}">
        <p14:creationId xmlns:p14="http://schemas.microsoft.com/office/powerpoint/2010/main" val="28520535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smtClean="0"/>
              <a:t>Software of HEP experiments</a:t>
            </a:r>
            <a:endParaRPr lang="zh-CN" altLang="en-US" dirty="0"/>
          </a:p>
        </p:txBody>
      </p:sp>
      <p:sp>
        <p:nvSpPr>
          <p:cNvPr id="3" name="内容占位符 2"/>
          <p:cNvSpPr>
            <a:spLocks noGrp="1"/>
          </p:cNvSpPr>
          <p:nvPr>
            <p:ph idx="1"/>
          </p:nvPr>
        </p:nvSpPr>
        <p:spPr/>
        <p:txBody>
          <a:bodyPr>
            <a:normAutofit/>
          </a:bodyPr>
          <a:lstStyle/>
          <a:p>
            <a:r>
              <a:rPr lang="en-US" altLang="zh-CN" sz="2400" dirty="0" smtClean="0"/>
              <a:t>Online</a:t>
            </a:r>
          </a:p>
          <a:p>
            <a:pPr lvl="1"/>
            <a:r>
              <a:rPr lang="en-US" altLang="zh-CN" sz="2000" dirty="0" smtClean="0"/>
              <a:t>DAQ</a:t>
            </a:r>
          </a:p>
          <a:p>
            <a:pPr lvl="1"/>
            <a:r>
              <a:rPr lang="en-US" altLang="zh-CN" sz="2000" dirty="0" smtClean="0"/>
              <a:t>Trigger</a:t>
            </a:r>
          </a:p>
          <a:p>
            <a:pPr lvl="1"/>
            <a:r>
              <a:rPr lang="en-US" altLang="zh-CN" sz="2000" dirty="0"/>
              <a:t>e</a:t>
            </a:r>
            <a:r>
              <a:rPr lang="en-US" altLang="zh-CN" sz="2000" dirty="0" smtClean="0"/>
              <a:t>tc.</a:t>
            </a:r>
          </a:p>
          <a:p>
            <a:pPr lvl="1"/>
            <a:endParaRPr lang="en-US" altLang="zh-CN" sz="2000" dirty="0" smtClean="0"/>
          </a:p>
          <a:p>
            <a:r>
              <a:rPr lang="en-US" altLang="zh-CN" sz="2400" dirty="0" smtClean="0"/>
              <a:t>Offline software of DAMPE</a:t>
            </a:r>
          </a:p>
          <a:p>
            <a:pPr lvl="1"/>
            <a:r>
              <a:rPr lang="en-US" altLang="zh-CN" sz="2000" dirty="0" smtClean="0"/>
              <a:t>Reconstruction</a:t>
            </a:r>
          </a:p>
          <a:p>
            <a:pPr lvl="1"/>
            <a:r>
              <a:rPr lang="en-US" altLang="zh-CN" sz="2000" dirty="0" smtClean="0"/>
              <a:t>Analysis</a:t>
            </a:r>
          </a:p>
          <a:p>
            <a:pPr lvl="1"/>
            <a:r>
              <a:rPr lang="en-US" altLang="zh-CN" sz="2000" dirty="0" smtClean="0"/>
              <a:t>Simulation</a:t>
            </a:r>
          </a:p>
          <a:p>
            <a:pPr lvl="1"/>
            <a:r>
              <a:rPr lang="en-US" altLang="zh-CN" sz="2000" dirty="0"/>
              <a:t>Calibration</a:t>
            </a:r>
            <a:endParaRPr lang="en-US" altLang="zh-CN" sz="2000" dirty="0" smtClean="0"/>
          </a:p>
          <a:p>
            <a:pPr lvl="1"/>
            <a:r>
              <a:rPr lang="en-US" altLang="zh-CN" sz="2000" dirty="0" smtClean="0"/>
              <a:t>etc.</a:t>
            </a:r>
            <a:endParaRPr lang="zh-CN" altLang="en-US" sz="2000" dirty="0"/>
          </a:p>
        </p:txBody>
      </p:sp>
      <p:sp>
        <p:nvSpPr>
          <p:cNvPr id="5" name="右大括号 4"/>
          <p:cNvSpPr/>
          <p:nvPr/>
        </p:nvSpPr>
        <p:spPr>
          <a:xfrm>
            <a:off x="4139952" y="3501008"/>
            <a:ext cx="504056" cy="2376264"/>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6" name="TextBox 5"/>
          <p:cNvSpPr txBox="1"/>
          <p:nvPr/>
        </p:nvSpPr>
        <p:spPr>
          <a:xfrm>
            <a:off x="4716016" y="2965008"/>
            <a:ext cx="4116383" cy="3416320"/>
          </a:xfrm>
          <a:prstGeom prst="rect">
            <a:avLst/>
          </a:prstGeom>
          <a:noFill/>
          <a:ln>
            <a:solidFill>
              <a:schemeClr val="accent1"/>
            </a:solidFill>
          </a:ln>
        </p:spPr>
        <p:txBody>
          <a:bodyPr wrap="square" rtlCol="0">
            <a:spAutoFit/>
          </a:bodyPr>
          <a:lstStyle/>
          <a:p>
            <a:r>
              <a:rPr lang="en-US" altLang="zh-CN" b="1" dirty="0" smtClean="0"/>
              <a:t>Framework should be an effective system:</a:t>
            </a:r>
          </a:p>
          <a:p>
            <a:endParaRPr lang="en-US" altLang="zh-CN" dirty="0"/>
          </a:p>
          <a:p>
            <a:pPr marL="285750" indent="-285750">
              <a:buFont typeface="Arial" charset="0"/>
              <a:buChar char="•"/>
            </a:pPr>
            <a:r>
              <a:rPr lang="en-US" altLang="zh-CN" dirty="0" smtClean="0"/>
              <a:t>For developer</a:t>
            </a:r>
          </a:p>
          <a:p>
            <a:pPr marL="742950" lvl="1" indent="-285750">
              <a:buFont typeface="Arial" charset="0"/>
              <a:buChar char="•"/>
            </a:pPr>
            <a:r>
              <a:rPr lang="en-US" altLang="zh-CN" dirty="0" smtClean="0"/>
              <a:t>Clear and simple </a:t>
            </a:r>
            <a:r>
              <a:rPr lang="en-US" altLang="zh-CN" dirty="0"/>
              <a:t>structure(High </a:t>
            </a:r>
            <a:r>
              <a:rPr lang="en-US" altLang="zh-CN" dirty="0" smtClean="0"/>
              <a:t>readability)</a:t>
            </a:r>
          </a:p>
          <a:p>
            <a:pPr marL="742950" lvl="1" indent="-285750">
              <a:buFont typeface="Arial" charset="0"/>
              <a:buChar char="•"/>
            </a:pPr>
            <a:r>
              <a:rPr lang="en-US" altLang="zh-CN" dirty="0" smtClean="0"/>
              <a:t>Decoupling modules</a:t>
            </a:r>
          </a:p>
          <a:p>
            <a:pPr marL="742950" lvl="1" indent="-285750">
              <a:buFont typeface="Arial" charset="0"/>
              <a:buChar char="•"/>
            </a:pPr>
            <a:r>
              <a:rPr lang="en-US" altLang="zh-CN" dirty="0" smtClean="0"/>
              <a:t>High extensibility (easy to add new things into it)</a:t>
            </a:r>
          </a:p>
          <a:p>
            <a:pPr marL="285750" indent="-285750">
              <a:buFont typeface="Arial" charset="0"/>
              <a:buChar char="•"/>
            </a:pPr>
            <a:endParaRPr lang="en-US" altLang="zh-CN" dirty="0" smtClean="0"/>
          </a:p>
          <a:p>
            <a:pPr marL="285750" indent="-285750">
              <a:buFont typeface="Arial" charset="0"/>
              <a:buChar char="•"/>
            </a:pPr>
            <a:r>
              <a:rPr lang="en-US" altLang="zh-CN" dirty="0" smtClean="0"/>
              <a:t>For user</a:t>
            </a:r>
          </a:p>
          <a:p>
            <a:pPr marL="742950" lvl="1" indent="-285750">
              <a:buFont typeface="Arial" charset="0"/>
              <a:buChar char="•"/>
            </a:pPr>
            <a:r>
              <a:rPr lang="en-US" altLang="zh-CN" dirty="0" smtClean="0"/>
              <a:t>Simple and convenient to use</a:t>
            </a:r>
          </a:p>
          <a:p>
            <a:pPr marL="742950" lvl="1" indent="-285750">
              <a:buFont typeface="Arial" charset="0"/>
              <a:buChar char="•"/>
            </a:pPr>
            <a:r>
              <a:rPr lang="en-US" altLang="zh-CN" dirty="0"/>
              <a:t>Fully configurable </a:t>
            </a:r>
            <a:r>
              <a:rPr lang="en-US" altLang="zh-CN" dirty="0" smtClean="0"/>
              <a:t>job</a:t>
            </a:r>
            <a:endParaRPr lang="en-US" altLang="zh-CN" dirty="0"/>
          </a:p>
        </p:txBody>
      </p:sp>
      <p:sp>
        <p:nvSpPr>
          <p:cNvPr id="7" name="日期占位符 6"/>
          <p:cNvSpPr>
            <a:spLocks noGrp="1"/>
          </p:cNvSpPr>
          <p:nvPr>
            <p:ph type="dt" sz="half" idx="10"/>
          </p:nvPr>
        </p:nvSpPr>
        <p:spPr/>
        <p:txBody>
          <a:bodyPr/>
          <a:lstStyle/>
          <a:p>
            <a:fld id="{E15250BD-4240-4640-8D4B-0CDC8F60746E}" type="datetime1">
              <a:rPr lang="zh-CN" altLang="en-US" smtClean="0"/>
              <a:t>2014/5/12</a:t>
            </a:fld>
            <a:endParaRPr lang="zh-CN" altLang="en-US"/>
          </a:p>
        </p:txBody>
      </p:sp>
      <p:sp>
        <p:nvSpPr>
          <p:cNvPr id="8" name="灯片编号占位符 7"/>
          <p:cNvSpPr>
            <a:spLocks noGrp="1"/>
          </p:cNvSpPr>
          <p:nvPr>
            <p:ph type="sldNum" sz="quarter" idx="12"/>
          </p:nvPr>
        </p:nvSpPr>
        <p:spPr/>
        <p:txBody>
          <a:bodyPr/>
          <a:lstStyle/>
          <a:p>
            <a:fld id="{0C913308-F349-4B6D-A68A-DD1791B4A57B}" type="slidenum">
              <a:rPr lang="zh-CN" altLang="en-US" smtClean="0"/>
              <a:t>2</a:t>
            </a:fld>
            <a:endParaRPr lang="zh-CN" altLang="en-US"/>
          </a:p>
        </p:txBody>
      </p:sp>
    </p:spTree>
    <p:extLst>
      <p:ext uri="{BB962C8B-B14F-4D97-AF65-F5344CB8AC3E}">
        <p14:creationId xmlns:p14="http://schemas.microsoft.com/office/powerpoint/2010/main" val="11362435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smtClean="0"/>
              <a:t>Advantages</a:t>
            </a:r>
            <a:endParaRPr lang="zh-CN" altLang="en-US" dirty="0"/>
          </a:p>
        </p:txBody>
      </p:sp>
      <p:sp>
        <p:nvSpPr>
          <p:cNvPr id="3" name="内容占位符 2"/>
          <p:cNvSpPr>
            <a:spLocks noGrp="1"/>
          </p:cNvSpPr>
          <p:nvPr>
            <p:ph idx="1"/>
          </p:nvPr>
        </p:nvSpPr>
        <p:spPr>
          <a:xfrm>
            <a:off x="457200" y="1124744"/>
            <a:ext cx="8229600" cy="4525963"/>
          </a:xfrm>
        </p:spPr>
        <p:txBody>
          <a:bodyPr>
            <a:normAutofit fontScale="55000" lnSpcReduction="20000"/>
          </a:bodyPr>
          <a:lstStyle/>
          <a:p>
            <a:pPr marL="0" indent="0">
              <a:buNone/>
            </a:pPr>
            <a:r>
              <a:rPr lang="en-US" altLang="zh-CN" dirty="0" smtClean="0"/>
              <a:t>1. </a:t>
            </a:r>
            <a:r>
              <a:rPr lang="zh-CN" altLang="en-US" dirty="0" smtClean="0"/>
              <a:t>可拓展性更强</a:t>
            </a:r>
            <a:endParaRPr lang="en-US" altLang="zh-CN" dirty="0" smtClean="0"/>
          </a:p>
          <a:p>
            <a:pPr lvl="1"/>
            <a:r>
              <a:rPr lang="zh-CN" altLang="en-US" dirty="0" smtClean="0"/>
              <a:t>像</a:t>
            </a:r>
            <a:r>
              <a:rPr lang="en-US" altLang="zh-CN" dirty="0" err="1" smtClean="0"/>
              <a:t>DmpVAlg</a:t>
            </a:r>
            <a:r>
              <a:rPr lang="zh-CN" altLang="en-US" dirty="0" smtClean="0"/>
              <a:t>这样的类都是</a:t>
            </a:r>
            <a:r>
              <a:rPr lang="en-US" altLang="zh-CN" dirty="0" smtClean="0"/>
              <a:t>abstract base class, </a:t>
            </a:r>
            <a:r>
              <a:rPr lang="zh-CN" altLang="en-US" dirty="0" smtClean="0"/>
              <a:t>里面的</a:t>
            </a:r>
            <a:r>
              <a:rPr lang="en-US" altLang="zh-CN" dirty="0" smtClean="0"/>
              <a:t>pure virtual method </a:t>
            </a:r>
            <a:r>
              <a:rPr lang="zh-CN" altLang="en-US" dirty="0" smtClean="0"/>
              <a:t>就是后续拓展的接口</a:t>
            </a:r>
            <a:endParaRPr lang="en-US" altLang="zh-CN" dirty="0" smtClean="0"/>
          </a:p>
          <a:p>
            <a:pPr lvl="1"/>
            <a:r>
              <a:rPr lang="zh-CN" altLang="en-US" dirty="0" smtClean="0"/>
              <a:t>将来要增加怎样的</a:t>
            </a:r>
            <a:r>
              <a:rPr lang="en-US" altLang="zh-CN" dirty="0" smtClean="0"/>
              <a:t>XXX(</a:t>
            </a:r>
            <a:r>
              <a:rPr lang="en-US" altLang="zh-CN" dirty="0" err="1" smtClean="0"/>
              <a:t>algorithm,service,etc</a:t>
            </a:r>
            <a:r>
              <a:rPr lang="en-US" altLang="zh-CN" dirty="0" smtClean="0"/>
              <a:t>)</a:t>
            </a:r>
            <a:r>
              <a:rPr lang="zh-CN" altLang="en-US" dirty="0" smtClean="0"/>
              <a:t>目前不知道，只要从这些</a:t>
            </a:r>
            <a:r>
              <a:rPr lang="en-US" altLang="zh-CN" dirty="0" smtClean="0"/>
              <a:t>abstract base class </a:t>
            </a:r>
            <a:r>
              <a:rPr lang="zh-CN" altLang="en-US" dirty="0" smtClean="0"/>
              <a:t>派生出来，都</a:t>
            </a:r>
            <a:r>
              <a:rPr lang="zh-CN" altLang="en-US" dirty="0"/>
              <a:t>可</a:t>
            </a:r>
            <a:r>
              <a:rPr lang="zh-CN" altLang="en-US" dirty="0" smtClean="0"/>
              <a:t>加载到</a:t>
            </a:r>
            <a:r>
              <a:rPr lang="en-US" altLang="zh-CN" dirty="0" err="1" smtClean="0"/>
              <a:t>DmpCore</a:t>
            </a:r>
            <a:r>
              <a:rPr lang="zh-CN" altLang="en-US" dirty="0" smtClean="0"/>
              <a:t>里面去驱动并执行</a:t>
            </a:r>
            <a:endParaRPr lang="en-US" altLang="zh-CN" dirty="0" smtClean="0"/>
          </a:p>
          <a:p>
            <a:pPr marL="0" indent="0">
              <a:buNone/>
            </a:pPr>
            <a:r>
              <a:rPr lang="en-US" altLang="zh-CN" dirty="0" smtClean="0"/>
              <a:t>2. </a:t>
            </a:r>
            <a:r>
              <a:rPr lang="zh-CN" altLang="en-US" dirty="0" smtClean="0"/>
              <a:t>解耦合（高内聚，低耦合）</a:t>
            </a:r>
            <a:endParaRPr lang="en-US" altLang="zh-CN" dirty="0" smtClean="0"/>
          </a:p>
          <a:p>
            <a:pPr lvl="1"/>
            <a:r>
              <a:rPr lang="zh-CN" altLang="en-US" dirty="0" smtClean="0"/>
              <a:t>模块之间解耦合</a:t>
            </a:r>
            <a:endParaRPr lang="en-US" altLang="zh-CN" dirty="0" smtClean="0"/>
          </a:p>
          <a:p>
            <a:pPr lvl="1"/>
            <a:r>
              <a:rPr lang="zh-CN" altLang="en-US" dirty="0" smtClean="0"/>
              <a:t>算法之间解耦合</a:t>
            </a:r>
            <a:endParaRPr lang="en-US" altLang="zh-CN" dirty="0" smtClean="0"/>
          </a:p>
          <a:p>
            <a:pPr lvl="1"/>
            <a:r>
              <a:rPr lang="zh-CN" altLang="en-US" dirty="0" smtClean="0"/>
              <a:t>算法与数据之间解耦合</a:t>
            </a:r>
            <a:endParaRPr lang="en-US" altLang="zh-CN" dirty="0"/>
          </a:p>
          <a:p>
            <a:pPr marL="0" indent="0">
              <a:buNone/>
            </a:pPr>
            <a:r>
              <a:rPr lang="en-US" altLang="zh-CN" dirty="0" smtClean="0"/>
              <a:t>3. </a:t>
            </a:r>
            <a:r>
              <a:rPr lang="zh-CN" altLang="en-US" dirty="0" smtClean="0"/>
              <a:t>整体框架，上层管理</a:t>
            </a:r>
            <a:endParaRPr lang="en-US" altLang="zh-CN" dirty="0" smtClean="0"/>
          </a:p>
          <a:p>
            <a:pPr lvl="1"/>
            <a:r>
              <a:rPr lang="en-US" altLang="zh-CN" dirty="0" err="1" smtClean="0"/>
              <a:t>DmpCore</a:t>
            </a:r>
            <a:r>
              <a:rPr lang="zh-CN" altLang="en-US" dirty="0" smtClean="0"/>
              <a:t>这个类统一管理、驱动所有的执行。设计对</a:t>
            </a:r>
            <a:r>
              <a:rPr lang="en-US" altLang="zh-CN" dirty="0" err="1" smtClean="0"/>
              <a:t>DmpCore</a:t>
            </a:r>
            <a:r>
              <a:rPr lang="zh-CN" altLang="en-US" dirty="0" smtClean="0"/>
              <a:t>执行流程是关键</a:t>
            </a:r>
            <a:endParaRPr lang="en-US" altLang="zh-CN" dirty="0" smtClean="0"/>
          </a:p>
          <a:p>
            <a:pPr lvl="1"/>
            <a:r>
              <a:rPr lang="zh-CN" altLang="en-US" dirty="0" smtClean="0"/>
              <a:t>新增加的算法，要用到什么</a:t>
            </a:r>
            <a:r>
              <a:rPr lang="en-US" altLang="zh-CN" dirty="0" smtClean="0"/>
              <a:t>service</a:t>
            </a:r>
            <a:r>
              <a:rPr lang="zh-CN" altLang="en-US" dirty="0" smtClean="0"/>
              <a:t>和</a:t>
            </a:r>
            <a:r>
              <a:rPr lang="en-US" altLang="zh-CN" dirty="0" smtClean="0"/>
              <a:t>data</a:t>
            </a:r>
            <a:r>
              <a:rPr lang="zh-CN" altLang="en-US" dirty="0" smtClean="0"/>
              <a:t>从</a:t>
            </a:r>
            <a:r>
              <a:rPr lang="en-US" altLang="zh-CN" dirty="0" err="1" smtClean="0"/>
              <a:t>DmpCore</a:t>
            </a:r>
            <a:r>
              <a:rPr lang="zh-CN" altLang="en-US" dirty="0" smtClean="0"/>
              <a:t>里面去取（发放的方式不是一个好的方式，因为需要先知道发放给誰，所以应该交给</a:t>
            </a:r>
            <a:r>
              <a:rPr lang="en-US" altLang="zh-CN" dirty="0" err="1" smtClean="0"/>
              <a:t>DmpCore</a:t>
            </a:r>
            <a:r>
              <a:rPr lang="zh-CN" altLang="en-US" dirty="0" smtClean="0"/>
              <a:t>去管理，要用什么自己去取）</a:t>
            </a:r>
            <a:endParaRPr lang="en-US" altLang="zh-CN" dirty="0" smtClean="0"/>
          </a:p>
          <a:p>
            <a:pPr marL="0" indent="0">
              <a:buNone/>
            </a:pPr>
            <a:r>
              <a:rPr lang="en-US" altLang="zh-CN" dirty="0" smtClean="0"/>
              <a:t>4. </a:t>
            </a:r>
            <a:r>
              <a:rPr lang="zh-CN" altLang="en-US" dirty="0" smtClean="0"/>
              <a:t>减少各个</a:t>
            </a:r>
            <a:r>
              <a:rPr lang="en-US" altLang="zh-CN" dirty="0" smtClean="0"/>
              <a:t>developer</a:t>
            </a:r>
            <a:r>
              <a:rPr lang="zh-CN" altLang="en-US" dirty="0" smtClean="0"/>
              <a:t>工作之间的影响 （基于</a:t>
            </a:r>
            <a:r>
              <a:rPr lang="en-US" altLang="zh-CN" dirty="0" smtClean="0"/>
              <a:t>1,2,3</a:t>
            </a:r>
            <a:r>
              <a:rPr lang="zh-CN" altLang="en-US" dirty="0" smtClean="0"/>
              <a:t>）</a:t>
            </a:r>
            <a:endParaRPr lang="en-US" altLang="zh-CN" dirty="0" smtClean="0"/>
          </a:p>
          <a:p>
            <a:pPr lvl="1"/>
            <a:r>
              <a:rPr lang="zh-CN" altLang="en-US" dirty="0" smtClean="0"/>
              <a:t>在开发具体功能模块的时候，集中精力写对</a:t>
            </a:r>
            <a:r>
              <a:rPr lang="en-US" altLang="zh-CN" dirty="0" smtClean="0"/>
              <a:t>event</a:t>
            </a:r>
            <a:r>
              <a:rPr lang="zh-CN" altLang="en-US" dirty="0" smtClean="0"/>
              <a:t>处理的具体算法</a:t>
            </a:r>
            <a:endParaRPr lang="en-US" altLang="zh-CN" dirty="0" smtClean="0"/>
          </a:p>
          <a:p>
            <a:pPr lvl="1"/>
            <a:r>
              <a:rPr lang="zh-CN" altLang="en-US" dirty="0" smtClean="0"/>
              <a:t>不关心</a:t>
            </a:r>
            <a:r>
              <a:rPr lang="en-US" altLang="zh-CN" dirty="0" err="1" smtClean="0"/>
              <a:t>Dmpcore</a:t>
            </a:r>
            <a:r>
              <a:rPr lang="zh-CN" altLang="en-US" dirty="0" smtClean="0"/>
              <a:t>怎么将它们串接起来，怎么做数据交换</a:t>
            </a:r>
            <a:endParaRPr lang="en-US" altLang="zh-CN" dirty="0" smtClean="0"/>
          </a:p>
          <a:p>
            <a:pPr marL="0" indent="0">
              <a:buNone/>
            </a:pPr>
            <a:r>
              <a:rPr lang="en-US" altLang="zh-CN" dirty="0" smtClean="0"/>
              <a:t>5. </a:t>
            </a:r>
            <a:r>
              <a:rPr lang="zh-CN" altLang="en-US" dirty="0" smtClean="0"/>
              <a:t>运行时可全配置</a:t>
            </a:r>
            <a:endParaRPr lang="en-US" altLang="zh-CN" dirty="0" smtClean="0"/>
          </a:p>
          <a:p>
            <a:pPr lvl="1"/>
            <a:r>
              <a:rPr lang="zh-CN" altLang="en-US" dirty="0" smtClean="0"/>
              <a:t>在</a:t>
            </a:r>
            <a:r>
              <a:rPr lang="en-US" altLang="zh-CN" dirty="0" smtClean="0"/>
              <a:t>python</a:t>
            </a:r>
            <a:r>
              <a:rPr lang="zh-CN" altLang="en-US" dirty="0" smtClean="0"/>
              <a:t>脚本中实现对</a:t>
            </a:r>
            <a:r>
              <a:rPr lang="en-US" altLang="zh-CN" dirty="0" smtClean="0"/>
              <a:t>Job</a:t>
            </a:r>
            <a:r>
              <a:rPr lang="zh-CN" altLang="en-US" dirty="0" smtClean="0"/>
              <a:t>的全配置，对所有作业配置流程一致</a:t>
            </a:r>
            <a:r>
              <a:rPr lang="en-US" altLang="zh-CN" dirty="0" smtClean="0"/>
              <a:t>.</a:t>
            </a:r>
          </a:p>
          <a:p>
            <a:pPr lvl="1"/>
            <a:r>
              <a:rPr lang="zh-CN" altLang="en-US" dirty="0" smtClean="0"/>
              <a:t>作业</a:t>
            </a:r>
            <a:r>
              <a:rPr lang="zh-CN" altLang="en-US" dirty="0"/>
              <a:t>运行</a:t>
            </a:r>
            <a:r>
              <a:rPr lang="zh-CN" altLang="en-US" dirty="0" smtClean="0"/>
              <a:t>更方便</a:t>
            </a:r>
            <a:r>
              <a:rPr lang="zh-CN" altLang="en-US" dirty="0"/>
              <a:t>、</a:t>
            </a:r>
            <a:r>
              <a:rPr lang="zh-CN" altLang="en-US" dirty="0" smtClean="0"/>
              <a:t>灵活</a:t>
            </a:r>
            <a:endParaRPr lang="en-US" altLang="zh-CN" dirty="0" smtClean="0"/>
          </a:p>
        </p:txBody>
      </p:sp>
      <p:sp>
        <p:nvSpPr>
          <p:cNvPr id="4" name="日期占位符 3"/>
          <p:cNvSpPr>
            <a:spLocks noGrp="1"/>
          </p:cNvSpPr>
          <p:nvPr>
            <p:ph type="dt" sz="half" idx="10"/>
          </p:nvPr>
        </p:nvSpPr>
        <p:spPr/>
        <p:txBody>
          <a:bodyPr/>
          <a:lstStyle/>
          <a:p>
            <a:fld id="{6DB58EAD-B2B2-4843-8F9C-3F8D98084361}" type="datetime1">
              <a:rPr lang="zh-CN" altLang="en-US" smtClean="0"/>
              <a:t>2014/5/12</a:t>
            </a:fld>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20</a:t>
            </a:fld>
            <a:endParaRPr lang="zh-CN" altLang="en-US"/>
          </a:p>
        </p:txBody>
      </p:sp>
      <p:sp>
        <p:nvSpPr>
          <p:cNvPr id="6" name="TextBox 5"/>
          <p:cNvSpPr txBox="1"/>
          <p:nvPr/>
        </p:nvSpPr>
        <p:spPr>
          <a:xfrm>
            <a:off x="1547664" y="5589240"/>
            <a:ext cx="6574236" cy="923330"/>
          </a:xfrm>
          <a:prstGeom prst="rect">
            <a:avLst/>
          </a:prstGeom>
          <a:noFill/>
          <a:ln>
            <a:solidFill>
              <a:srgbClr val="FF0000"/>
            </a:solidFill>
          </a:ln>
        </p:spPr>
        <p:txBody>
          <a:bodyPr wrap="none" rtlCol="0">
            <a:spAutoFit/>
          </a:bodyPr>
          <a:lstStyle/>
          <a:p>
            <a:r>
              <a:rPr lang="zh-CN" altLang="en-US" dirty="0"/>
              <a:t>最终目的：</a:t>
            </a:r>
            <a:endParaRPr lang="en-US" altLang="zh-CN" dirty="0"/>
          </a:p>
          <a:p>
            <a:pPr lvl="1"/>
            <a:r>
              <a:rPr lang="zh-CN" altLang="en-US" dirty="0"/>
              <a:t>协同开发</a:t>
            </a:r>
            <a:r>
              <a:rPr lang="en-US" altLang="zh-CN" dirty="0"/>
              <a:t>DAMPE </a:t>
            </a:r>
            <a:r>
              <a:rPr lang="en-US" altLang="zh-CN" dirty="0" smtClean="0"/>
              <a:t>offline software</a:t>
            </a:r>
            <a:r>
              <a:rPr lang="zh-CN" altLang="en-US" dirty="0" smtClean="0"/>
              <a:t>，更易聚集各子探测器开发</a:t>
            </a:r>
            <a:endParaRPr lang="en-US" altLang="zh-CN" dirty="0"/>
          </a:p>
          <a:p>
            <a:pPr lvl="1"/>
            <a:r>
              <a:rPr lang="zh-CN" altLang="en-US" dirty="0" smtClean="0"/>
              <a:t>方便拓展</a:t>
            </a:r>
            <a:r>
              <a:rPr lang="zh-CN" altLang="en-US" dirty="0"/>
              <a:t>、</a:t>
            </a:r>
            <a:r>
              <a:rPr lang="zh-CN" altLang="en-US" dirty="0" smtClean="0"/>
              <a:t>复用性更大、使用更方便</a:t>
            </a:r>
            <a:endParaRPr lang="en-US" altLang="zh-CN" dirty="0" smtClean="0"/>
          </a:p>
        </p:txBody>
      </p:sp>
    </p:spTree>
    <p:extLst>
      <p:ext uri="{BB962C8B-B14F-4D97-AF65-F5344CB8AC3E}">
        <p14:creationId xmlns:p14="http://schemas.microsoft.com/office/powerpoint/2010/main" val="15570214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Contents</a:t>
            </a:r>
            <a:endParaRPr lang="zh-CN" altLang="en-US" dirty="0"/>
          </a:p>
        </p:txBody>
      </p:sp>
      <p:sp>
        <p:nvSpPr>
          <p:cNvPr id="3" name="内容占位符 2"/>
          <p:cNvSpPr>
            <a:spLocks noGrp="1"/>
          </p:cNvSpPr>
          <p:nvPr>
            <p:ph idx="1"/>
          </p:nvPr>
        </p:nvSpPr>
        <p:spPr>
          <a:xfrm>
            <a:off x="601216" y="1340768"/>
            <a:ext cx="8219256" cy="4641379"/>
          </a:xfrm>
        </p:spPr>
        <p:txBody>
          <a:bodyPr>
            <a:noAutofit/>
          </a:bodyPr>
          <a:lstStyle/>
          <a:p>
            <a:r>
              <a:rPr lang="en-US" altLang="zh-CN" sz="1800" dirty="0" smtClean="0"/>
              <a:t>Used tools</a:t>
            </a:r>
          </a:p>
          <a:p>
            <a:r>
              <a:rPr lang="en-US" altLang="zh-CN" sz="1800" dirty="0" smtClean="0"/>
              <a:t>Basic architecture</a:t>
            </a:r>
          </a:p>
          <a:p>
            <a:pPr lvl="1"/>
            <a:r>
              <a:rPr lang="en-US" altLang="zh-CN" sz="1600" dirty="0" smtClean="0"/>
              <a:t>Structure</a:t>
            </a:r>
          </a:p>
          <a:p>
            <a:pPr lvl="1"/>
            <a:r>
              <a:rPr lang="en-US" altLang="zh-CN" sz="1600" dirty="0" err="1"/>
              <a:t>DmpCore</a:t>
            </a:r>
            <a:endParaRPr lang="en-US" altLang="zh-CN" sz="1600" dirty="0" smtClean="0"/>
          </a:p>
          <a:p>
            <a:r>
              <a:rPr lang="en-US" altLang="zh-CN" sz="1800" dirty="0" smtClean="0"/>
              <a:t>Algorithm and service</a:t>
            </a:r>
          </a:p>
          <a:p>
            <a:pPr lvl="1"/>
            <a:r>
              <a:rPr lang="en-US" altLang="zh-CN" sz="1600" dirty="0" smtClean="0"/>
              <a:t>Example of a concrete algorithm</a:t>
            </a:r>
          </a:p>
          <a:p>
            <a:r>
              <a:rPr lang="en-US" altLang="zh-CN" sz="1800" dirty="0" smtClean="0"/>
              <a:t>Fully configurable job</a:t>
            </a:r>
          </a:p>
          <a:p>
            <a:pPr lvl="1"/>
            <a:r>
              <a:rPr lang="en-US" altLang="zh-CN" sz="1600" dirty="0" smtClean="0"/>
              <a:t>How does it run?</a:t>
            </a:r>
          </a:p>
          <a:p>
            <a:pPr lvl="1"/>
            <a:r>
              <a:rPr lang="en-US" altLang="zh-CN" sz="1600" dirty="0" smtClean="0"/>
              <a:t>Setting options at runtime</a:t>
            </a:r>
          </a:p>
          <a:p>
            <a:r>
              <a:rPr lang="en-US" altLang="zh-CN" sz="1800" dirty="0" smtClean="0"/>
              <a:t>Extensibility</a:t>
            </a:r>
          </a:p>
          <a:p>
            <a:pPr lvl="1"/>
            <a:r>
              <a:rPr lang="en-US" altLang="zh-CN" sz="1600" dirty="0" smtClean="0"/>
              <a:t>Create new algorithm or service</a:t>
            </a:r>
          </a:p>
          <a:p>
            <a:pPr lvl="1"/>
            <a:r>
              <a:rPr lang="en-US" altLang="zh-CN" sz="1600" dirty="0" smtClean="0"/>
              <a:t>Create new event class</a:t>
            </a:r>
          </a:p>
          <a:p>
            <a:r>
              <a:rPr lang="en-US" altLang="zh-CN" sz="1800" dirty="0" smtClean="0"/>
              <a:t>Installation and setting up</a:t>
            </a:r>
          </a:p>
          <a:p>
            <a:r>
              <a:rPr lang="en-US" altLang="zh-CN" sz="1800" dirty="0" smtClean="0"/>
              <a:t>How to work based on current version?</a:t>
            </a:r>
          </a:p>
          <a:p>
            <a:r>
              <a:rPr lang="en-US" altLang="zh-CN" sz="1800" dirty="0"/>
              <a:t>Summary</a:t>
            </a:r>
            <a:endParaRPr lang="en-US" altLang="zh-CN" sz="1800" dirty="0" smtClean="0"/>
          </a:p>
        </p:txBody>
      </p:sp>
      <p:sp>
        <p:nvSpPr>
          <p:cNvPr id="4" name="日期占位符 3"/>
          <p:cNvSpPr>
            <a:spLocks noGrp="1"/>
          </p:cNvSpPr>
          <p:nvPr>
            <p:ph type="dt" sz="half" idx="10"/>
          </p:nvPr>
        </p:nvSpPr>
        <p:spPr/>
        <p:txBody>
          <a:bodyPr/>
          <a:lstStyle/>
          <a:p>
            <a:fld id="{C2CAA69F-C161-461E-A72A-CC5A6DB5BA5B}" type="datetime1">
              <a:rPr lang="zh-CN" altLang="en-US" smtClean="0"/>
              <a:t>2014/5/12</a:t>
            </a:fld>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3</a:t>
            </a:fld>
            <a:endParaRPr lang="zh-CN" altLang="en-US"/>
          </a:p>
        </p:txBody>
      </p:sp>
    </p:spTree>
    <p:extLst>
      <p:ext uri="{BB962C8B-B14F-4D97-AF65-F5344CB8AC3E}">
        <p14:creationId xmlns:p14="http://schemas.microsoft.com/office/powerpoint/2010/main" val="26558751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Used tools of DAMPE offline software</a:t>
            </a:r>
            <a:endParaRPr lang="zh-CN" altLang="en-US" dirty="0"/>
          </a:p>
        </p:txBody>
      </p:sp>
      <p:sp>
        <p:nvSpPr>
          <p:cNvPr id="3" name="内容占位符 2"/>
          <p:cNvSpPr>
            <a:spLocks noGrp="1"/>
          </p:cNvSpPr>
          <p:nvPr>
            <p:ph idx="1"/>
          </p:nvPr>
        </p:nvSpPr>
        <p:spPr>
          <a:xfrm>
            <a:off x="745232" y="1268760"/>
            <a:ext cx="8291264" cy="4752528"/>
          </a:xfrm>
        </p:spPr>
        <p:txBody>
          <a:bodyPr>
            <a:noAutofit/>
          </a:bodyPr>
          <a:lstStyle/>
          <a:p>
            <a:r>
              <a:rPr lang="en-US" altLang="zh-CN" sz="2000" dirty="0" smtClean="0"/>
              <a:t>Languages</a:t>
            </a:r>
          </a:p>
          <a:p>
            <a:pPr lvl="1"/>
            <a:r>
              <a:rPr lang="en-US" altLang="zh-CN" sz="1600" dirty="0" smtClean="0"/>
              <a:t>C++</a:t>
            </a:r>
          </a:p>
          <a:p>
            <a:pPr lvl="2"/>
            <a:r>
              <a:rPr lang="en-US" altLang="zh-CN" sz="1400" dirty="0" smtClean="0"/>
              <a:t>Functional packages, effective</a:t>
            </a:r>
          </a:p>
          <a:p>
            <a:pPr lvl="1"/>
            <a:r>
              <a:rPr lang="en-US" altLang="zh-CN" sz="1600" dirty="0" smtClean="0"/>
              <a:t>Python</a:t>
            </a:r>
          </a:p>
          <a:p>
            <a:pPr lvl="2"/>
            <a:r>
              <a:rPr lang="en-US" altLang="zh-CN" sz="1400" dirty="0" smtClean="0"/>
              <a:t>User interface, flexible</a:t>
            </a:r>
          </a:p>
          <a:p>
            <a:pPr lvl="1"/>
            <a:r>
              <a:rPr lang="en-US" altLang="zh-CN" sz="1600" dirty="0" smtClean="0"/>
              <a:t>Bash</a:t>
            </a:r>
          </a:p>
          <a:p>
            <a:pPr lvl="2"/>
            <a:r>
              <a:rPr lang="en-US" altLang="zh-CN" sz="1400" dirty="0" smtClean="0"/>
              <a:t>Global configuration (setup environment)</a:t>
            </a:r>
          </a:p>
          <a:p>
            <a:pPr lvl="2"/>
            <a:r>
              <a:rPr lang="en-US" altLang="zh-CN" sz="1400" dirty="0" smtClean="0"/>
              <a:t>Some commands</a:t>
            </a:r>
          </a:p>
          <a:p>
            <a:r>
              <a:rPr lang="en-US" altLang="zh-CN" sz="2000" dirty="0" smtClean="0"/>
              <a:t>External software</a:t>
            </a:r>
          </a:p>
          <a:p>
            <a:pPr lvl="1"/>
            <a:r>
              <a:rPr lang="en-US" altLang="zh-CN" sz="1600" dirty="0" smtClean="0"/>
              <a:t>Root</a:t>
            </a:r>
          </a:p>
          <a:p>
            <a:pPr lvl="1"/>
            <a:r>
              <a:rPr lang="en-US" altLang="zh-CN" sz="1600" dirty="0" smtClean="0"/>
              <a:t>Geant4</a:t>
            </a:r>
          </a:p>
          <a:p>
            <a:pPr lvl="1"/>
            <a:r>
              <a:rPr lang="en-US" altLang="zh-CN" sz="1600" dirty="0" err="1" smtClean="0"/>
              <a:t>SCons</a:t>
            </a:r>
            <a:endParaRPr lang="en-US" altLang="zh-CN" sz="1600" dirty="0" smtClean="0"/>
          </a:p>
          <a:p>
            <a:pPr lvl="2"/>
            <a:r>
              <a:rPr lang="en-US" altLang="zh-CN" sz="1400" dirty="0" smtClean="0"/>
              <a:t>Compilation method</a:t>
            </a:r>
          </a:p>
          <a:p>
            <a:r>
              <a:rPr lang="en-US" altLang="zh-CN" sz="2000" dirty="0" smtClean="0"/>
              <a:t>External libraries</a:t>
            </a:r>
          </a:p>
          <a:p>
            <a:pPr lvl="1"/>
            <a:r>
              <a:rPr lang="en-US" altLang="zh-CN" sz="1600" b="1" dirty="0" err="1" smtClean="0"/>
              <a:t>Boost.python</a:t>
            </a:r>
            <a:endParaRPr lang="en-US" altLang="zh-CN" sz="1600" b="1" dirty="0" smtClean="0"/>
          </a:p>
          <a:p>
            <a:pPr lvl="2"/>
            <a:r>
              <a:rPr lang="en-US" altLang="zh-CN" sz="1400" dirty="0"/>
              <a:t>Used to link C++ and </a:t>
            </a:r>
            <a:r>
              <a:rPr lang="en-US" altLang="zh-CN" sz="1400" dirty="0" smtClean="0"/>
              <a:t>Python</a:t>
            </a:r>
          </a:p>
          <a:p>
            <a:pPr lvl="1"/>
            <a:r>
              <a:rPr lang="en-US" altLang="zh-CN" sz="1600" dirty="0" err="1" smtClean="0"/>
              <a:t>Boost.filesystem</a:t>
            </a:r>
            <a:endParaRPr lang="en-US" altLang="zh-CN" sz="1600" dirty="0" smtClean="0"/>
          </a:p>
          <a:p>
            <a:pPr lvl="1"/>
            <a:r>
              <a:rPr lang="en-US" altLang="zh-CN" sz="1600" dirty="0" smtClean="0"/>
              <a:t>CLHEP</a:t>
            </a:r>
          </a:p>
        </p:txBody>
      </p:sp>
      <p:sp>
        <p:nvSpPr>
          <p:cNvPr id="4" name="日期占位符 3"/>
          <p:cNvSpPr>
            <a:spLocks noGrp="1"/>
          </p:cNvSpPr>
          <p:nvPr>
            <p:ph type="dt" sz="half" idx="10"/>
          </p:nvPr>
        </p:nvSpPr>
        <p:spPr/>
        <p:txBody>
          <a:bodyPr/>
          <a:lstStyle/>
          <a:p>
            <a:fld id="{6DB58EAD-B2B2-4843-8F9C-3F8D98084361}" type="datetime1">
              <a:rPr lang="zh-CN" altLang="en-US" smtClean="0"/>
              <a:t>2014/5/12</a:t>
            </a:fld>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4</a:t>
            </a:fld>
            <a:endParaRPr lang="zh-CN" altLang="en-US"/>
          </a:p>
        </p:txBody>
      </p:sp>
      <p:graphicFrame>
        <p:nvGraphicFramePr>
          <p:cNvPr id="7" name="图示 6"/>
          <p:cNvGraphicFramePr/>
          <p:nvPr>
            <p:extLst>
              <p:ext uri="{D42A27DB-BD31-4B8C-83A1-F6EECF244321}">
                <p14:modId xmlns:p14="http://schemas.microsoft.com/office/powerpoint/2010/main" val="2514698032"/>
              </p:ext>
            </p:extLst>
          </p:nvPr>
        </p:nvGraphicFramePr>
        <p:xfrm>
          <a:off x="5076056" y="1901056"/>
          <a:ext cx="3528392" cy="28240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p:cNvSpPr txBox="1"/>
          <p:nvPr/>
        </p:nvSpPr>
        <p:spPr>
          <a:xfrm>
            <a:off x="4452801" y="4973106"/>
            <a:ext cx="4295663" cy="400110"/>
          </a:xfrm>
          <a:prstGeom prst="rect">
            <a:avLst/>
          </a:prstGeom>
          <a:noFill/>
          <a:ln>
            <a:solidFill>
              <a:srgbClr val="FF0000"/>
            </a:solidFill>
          </a:ln>
        </p:spPr>
        <p:txBody>
          <a:bodyPr wrap="none" rtlCol="0">
            <a:spAutoFit/>
          </a:bodyPr>
          <a:lstStyle/>
          <a:p>
            <a:r>
              <a:rPr lang="en-US" altLang="zh-CN" sz="2000" dirty="0" smtClean="0"/>
              <a:t>Compile all packages as shared libraries</a:t>
            </a:r>
          </a:p>
        </p:txBody>
      </p:sp>
    </p:spTree>
    <p:extLst>
      <p:ext uri="{BB962C8B-B14F-4D97-AF65-F5344CB8AC3E}">
        <p14:creationId xmlns:p14="http://schemas.microsoft.com/office/powerpoint/2010/main" val="40421488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Basic architecture</a:t>
            </a:r>
            <a:endParaRPr lang="zh-CN" altLang="en-US" dirty="0"/>
          </a:p>
        </p:txBody>
      </p:sp>
      <p:sp>
        <p:nvSpPr>
          <p:cNvPr id="4" name="日期占位符 3"/>
          <p:cNvSpPr>
            <a:spLocks noGrp="1"/>
          </p:cNvSpPr>
          <p:nvPr>
            <p:ph type="dt" sz="half" idx="10"/>
          </p:nvPr>
        </p:nvSpPr>
        <p:spPr/>
        <p:txBody>
          <a:bodyPr/>
          <a:lstStyle/>
          <a:p>
            <a:fld id="{6DB58EAD-B2B2-4843-8F9C-3F8D98084361}" type="datetime1">
              <a:rPr lang="zh-CN" altLang="en-US" smtClean="0"/>
              <a:t>2014/5/12</a:t>
            </a:fld>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5</a:t>
            </a:fld>
            <a:endParaRPr lang="zh-CN" altLang="en-US"/>
          </a:p>
        </p:txBody>
      </p:sp>
      <p:sp>
        <p:nvSpPr>
          <p:cNvPr id="44" name="TextBox 43"/>
          <p:cNvSpPr txBox="1"/>
          <p:nvPr/>
        </p:nvSpPr>
        <p:spPr>
          <a:xfrm>
            <a:off x="820414" y="1691516"/>
            <a:ext cx="799258" cy="369332"/>
          </a:xfrm>
          <a:prstGeom prst="rect">
            <a:avLst/>
          </a:prstGeom>
          <a:noFill/>
        </p:spPr>
        <p:txBody>
          <a:bodyPr wrap="none" rtlCol="0">
            <a:spAutoFit/>
          </a:bodyPr>
          <a:lstStyle/>
          <a:p>
            <a:r>
              <a:rPr lang="en-US" altLang="zh-CN" b="1" dirty="0" smtClean="0"/>
              <a:t>Kernel</a:t>
            </a:r>
            <a:endParaRPr lang="zh-CN" altLang="en-US" b="1" dirty="0"/>
          </a:p>
        </p:txBody>
      </p:sp>
      <p:sp>
        <p:nvSpPr>
          <p:cNvPr id="45" name="TextBox 44"/>
          <p:cNvSpPr txBox="1"/>
          <p:nvPr/>
        </p:nvSpPr>
        <p:spPr>
          <a:xfrm>
            <a:off x="6984776" y="2638653"/>
            <a:ext cx="1835696" cy="584775"/>
          </a:xfrm>
          <a:prstGeom prst="rect">
            <a:avLst/>
          </a:prstGeom>
          <a:noFill/>
          <a:ln>
            <a:solidFill>
              <a:schemeClr val="tx1"/>
            </a:solidFill>
          </a:ln>
        </p:spPr>
        <p:txBody>
          <a:bodyPr wrap="square" rtlCol="0">
            <a:spAutoFit/>
          </a:bodyPr>
          <a:lstStyle/>
          <a:p>
            <a:r>
              <a:rPr lang="en-US" altLang="zh-CN" sz="1600" err="1" smtClean="0"/>
              <a:t>gCore</a:t>
            </a:r>
            <a:r>
              <a:rPr lang="en-US" altLang="zh-CN" sz="1600" smtClean="0"/>
              <a:t> manages</a:t>
            </a:r>
            <a:r>
              <a:rPr lang="zh-CN" altLang="en-US" sz="1600" smtClean="0"/>
              <a:t> </a:t>
            </a:r>
            <a:r>
              <a:rPr lang="en-US" altLang="zh-CN" sz="1600" dirty="0" smtClean="0"/>
              <a:t>all managers</a:t>
            </a:r>
          </a:p>
        </p:txBody>
      </p:sp>
      <p:sp>
        <p:nvSpPr>
          <p:cNvPr id="46" name="TextBox 45"/>
          <p:cNvSpPr txBox="1"/>
          <p:nvPr/>
        </p:nvSpPr>
        <p:spPr>
          <a:xfrm>
            <a:off x="6907407" y="3573016"/>
            <a:ext cx="2057081" cy="830997"/>
          </a:xfrm>
          <a:prstGeom prst="rect">
            <a:avLst/>
          </a:prstGeom>
          <a:noFill/>
          <a:ln>
            <a:solidFill>
              <a:schemeClr val="tx1"/>
            </a:solidFill>
          </a:ln>
        </p:spPr>
        <p:txBody>
          <a:bodyPr wrap="square" rtlCol="0">
            <a:spAutoFit/>
          </a:bodyPr>
          <a:lstStyle/>
          <a:p>
            <a:r>
              <a:rPr lang="en-US" altLang="zh-CN" sz="1600" dirty="0" smtClean="0"/>
              <a:t>A manager</a:t>
            </a:r>
            <a:r>
              <a:rPr lang="zh-CN" altLang="en-US" sz="1600" dirty="0" smtClean="0"/>
              <a:t> </a:t>
            </a:r>
            <a:r>
              <a:rPr lang="en-US" altLang="zh-CN" sz="1600" dirty="0" smtClean="0"/>
              <a:t>will control a serial same type concrete classes</a:t>
            </a:r>
          </a:p>
        </p:txBody>
      </p:sp>
      <p:grpSp>
        <p:nvGrpSpPr>
          <p:cNvPr id="11" name="组合 10"/>
          <p:cNvGrpSpPr/>
          <p:nvPr/>
        </p:nvGrpSpPr>
        <p:grpSpPr>
          <a:xfrm>
            <a:off x="395536" y="1484784"/>
            <a:ext cx="6480720" cy="4752528"/>
            <a:chOff x="395536" y="1556792"/>
            <a:chExt cx="6480720" cy="4752528"/>
          </a:xfrm>
        </p:grpSpPr>
        <p:sp>
          <p:nvSpPr>
            <p:cNvPr id="6" name="圆角矩形 5"/>
            <p:cNvSpPr/>
            <p:nvPr/>
          </p:nvSpPr>
          <p:spPr>
            <a:xfrm>
              <a:off x="395536" y="1556792"/>
              <a:ext cx="6480720" cy="338437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2377983" y="1700808"/>
              <a:ext cx="1584176" cy="720080"/>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err="1" smtClean="0">
                  <a:solidFill>
                    <a:srgbClr val="FF0000"/>
                  </a:solidFill>
                </a:rPr>
                <a:t>DmpCore</a:t>
              </a:r>
              <a:endParaRPr lang="zh-CN" altLang="en-US" b="1" dirty="0">
                <a:solidFill>
                  <a:srgbClr val="FF0000"/>
                </a:solidFill>
              </a:endParaRPr>
            </a:p>
          </p:txBody>
        </p:sp>
        <p:sp>
          <p:nvSpPr>
            <p:cNvPr id="8" name="TextBox 7"/>
            <p:cNvSpPr txBox="1"/>
            <p:nvPr/>
          </p:nvSpPr>
          <p:spPr>
            <a:xfrm>
              <a:off x="623785" y="2914820"/>
              <a:ext cx="1754198" cy="369332"/>
            </a:xfrm>
            <a:prstGeom prst="rect">
              <a:avLst/>
            </a:prstGeom>
            <a:noFill/>
            <a:ln>
              <a:solidFill>
                <a:schemeClr val="tx1"/>
              </a:solidFill>
            </a:ln>
          </p:spPr>
          <p:txBody>
            <a:bodyPr wrap="none" rtlCol="0">
              <a:spAutoFit/>
            </a:bodyPr>
            <a:lstStyle/>
            <a:p>
              <a:r>
                <a:rPr lang="en-US" altLang="zh-CN" dirty="0" smtClean="0">
                  <a:solidFill>
                    <a:schemeClr val="tx2">
                      <a:lumMod val="75000"/>
                    </a:schemeClr>
                  </a:solidFill>
                </a:rPr>
                <a:t>Service Manager</a:t>
              </a:r>
              <a:endParaRPr lang="zh-CN" altLang="en-US" dirty="0">
                <a:solidFill>
                  <a:schemeClr val="tx2">
                    <a:lumMod val="75000"/>
                  </a:schemeClr>
                </a:solidFill>
              </a:endParaRPr>
            </a:p>
          </p:txBody>
        </p:sp>
        <p:sp>
          <p:nvSpPr>
            <p:cNvPr id="9" name="TextBox 8"/>
            <p:cNvSpPr txBox="1"/>
            <p:nvPr/>
          </p:nvSpPr>
          <p:spPr>
            <a:xfrm>
              <a:off x="2735796" y="2915652"/>
              <a:ext cx="2011769" cy="369332"/>
            </a:xfrm>
            <a:prstGeom prst="rect">
              <a:avLst/>
            </a:prstGeom>
            <a:noFill/>
            <a:ln>
              <a:solidFill>
                <a:schemeClr val="tx1"/>
              </a:solidFill>
            </a:ln>
          </p:spPr>
          <p:txBody>
            <a:bodyPr wrap="none" rtlCol="0">
              <a:spAutoFit/>
            </a:bodyPr>
            <a:lstStyle/>
            <a:p>
              <a:r>
                <a:rPr lang="en-US" altLang="zh-CN" dirty="0">
                  <a:solidFill>
                    <a:schemeClr val="tx2">
                      <a:lumMod val="75000"/>
                    </a:schemeClr>
                  </a:solidFill>
                </a:rPr>
                <a:t>Algorithm</a:t>
              </a:r>
              <a:r>
                <a:rPr lang="en-US" altLang="zh-CN" dirty="0" smtClean="0">
                  <a:solidFill>
                    <a:schemeClr val="tx2">
                      <a:lumMod val="75000"/>
                    </a:schemeClr>
                  </a:solidFill>
                </a:rPr>
                <a:t> Manager</a:t>
              </a:r>
              <a:endParaRPr lang="zh-CN" altLang="en-US" dirty="0">
                <a:solidFill>
                  <a:schemeClr val="tx2">
                    <a:lumMod val="75000"/>
                  </a:schemeClr>
                </a:solidFill>
              </a:endParaRPr>
            </a:p>
          </p:txBody>
        </p:sp>
        <p:sp>
          <p:nvSpPr>
            <p:cNvPr id="10" name="TextBox 9"/>
            <p:cNvSpPr txBox="1"/>
            <p:nvPr/>
          </p:nvSpPr>
          <p:spPr>
            <a:xfrm>
              <a:off x="4968044" y="2915652"/>
              <a:ext cx="1565932" cy="338554"/>
            </a:xfrm>
            <a:prstGeom prst="rect">
              <a:avLst/>
            </a:prstGeom>
            <a:noFill/>
            <a:ln>
              <a:solidFill>
                <a:schemeClr val="tx1"/>
              </a:solidFill>
              <a:prstDash val="dash"/>
            </a:ln>
          </p:spPr>
          <p:txBody>
            <a:bodyPr wrap="square" rtlCol="0">
              <a:spAutoFit/>
            </a:bodyPr>
            <a:lstStyle/>
            <a:p>
              <a:r>
                <a:rPr lang="en-US" altLang="zh-CN" sz="1600" dirty="0" smtClean="0">
                  <a:solidFill>
                    <a:schemeClr val="tx2">
                      <a:lumMod val="75000"/>
                    </a:schemeClr>
                  </a:solidFill>
                </a:rPr>
                <a:t>Other Managers</a:t>
              </a:r>
              <a:endParaRPr lang="zh-CN" altLang="en-US" sz="1600" dirty="0">
                <a:solidFill>
                  <a:schemeClr val="tx2">
                    <a:lumMod val="75000"/>
                  </a:schemeClr>
                </a:solidFill>
              </a:endParaRPr>
            </a:p>
          </p:txBody>
        </p:sp>
        <p:cxnSp>
          <p:nvCxnSpPr>
            <p:cNvPr id="13" name="直接箭头连接符 12"/>
            <p:cNvCxnSpPr>
              <a:stCxn id="7" idx="3"/>
              <a:endCxn id="8" idx="0"/>
            </p:cNvCxnSpPr>
            <p:nvPr/>
          </p:nvCxnSpPr>
          <p:spPr>
            <a:xfrm flipH="1">
              <a:off x="1500884" y="2315435"/>
              <a:ext cx="1109096" cy="599385"/>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4" name="直接箭头连接符 13"/>
            <p:cNvCxnSpPr>
              <a:stCxn id="7" idx="4"/>
              <a:endCxn id="9" idx="0"/>
            </p:cNvCxnSpPr>
            <p:nvPr/>
          </p:nvCxnSpPr>
          <p:spPr>
            <a:xfrm>
              <a:off x="3170071" y="2420888"/>
              <a:ext cx="571610" cy="494764"/>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8" name="直接箭头连接符 17"/>
            <p:cNvCxnSpPr>
              <a:stCxn id="7" idx="6"/>
              <a:endCxn id="10" idx="0"/>
            </p:cNvCxnSpPr>
            <p:nvPr/>
          </p:nvCxnSpPr>
          <p:spPr>
            <a:xfrm>
              <a:off x="3962159" y="2060848"/>
              <a:ext cx="1788851" cy="854804"/>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24" name="矩形 23"/>
            <p:cNvSpPr/>
            <p:nvPr/>
          </p:nvSpPr>
          <p:spPr>
            <a:xfrm>
              <a:off x="3170071" y="4030216"/>
              <a:ext cx="1152746"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err="1" smtClean="0">
                  <a:solidFill>
                    <a:schemeClr val="accent2">
                      <a:lumMod val="75000"/>
                    </a:schemeClr>
                  </a:solidFill>
                </a:rPr>
                <a:t>DmpVAlg</a:t>
              </a:r>
              <a:endParaRPr lang="zh-CN" altLang="en-US" dirty="0">
                <a:solidFill>
                  <a:schemeClr val="accent2">
                    <a:lumMod val="75000"/>
                  </a:schemeClr>
                </a:solidFill>
              </a:endParaRPr>
            </a:p>
          </p:txBody>
        </p:sp>
        <p:sp>
          <p:nvSpPr>
            <p:cNvPr id="30" name="矩形 29"/>
            <p:cNvSpPr/>
            <p:nvPr/>
          </p:nvSpPr>
          <p:spPr>
            <a:xfrm>
              <a:off x="934978" y="4005064"/>
              <a:ext cx="1152746"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err="1" smtClean="0">
                  <a:solidFill>
                    <a:schemeClr val="accent2">
                      <a:lumMod val="75000"/>
                    </a:schemeClr>
                  </a:solidFill>
                </a:rPr>
                <a:t>DmpVSvc</a:t>
              </a:r>
              <a:endParaRPr lang="zh-CN" altLang="en-US" dirty="0">
                <a:solidFill>
                  <a:schemeClr val="accent2">
                    <a:lumMod val="75000"/>
                  </a:schemeClr>
                </a:solidFill>
              </a:endParaRPr>
            </a:p>
          </p:txBody>
        </p:sp>
        <p:cxnSp>
          <p:nvCxnSpPr>
            <p:cNvPr id="32" name="直接箭头连接符 31"/>
            <p:cNvCxnSpPr>
              <a:stCxn id="8" idx="2"/>
              <a:endCxn id="30" idx="0"/>
            </p:cNvCxnSpPr>
            <p:nvPr/>
          </p:nvCxnSpPr>
          <p:spPr>
            <a:xfrm>
              <a:off x="1500884" y="3284152"/>
              <a:ext cx="10467" cy="72091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3" name="直接箭头连接符 32"/>
            <p:cNvCxnSpPr>
              <a:stCxn id="9" idx="2"/>
              <a:endCxn id="24" idx="0"/>
            </p:cNvCxnSpPr>
            <p:nvPr/>
          </p:nvCxnSpPr>
          <p:spPr>
            <a:xfrm>
              <a:off x="3741681" y="3284984"/>
              <a:ext cx="4763" cy="74523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36" name="矩形 35"/>
            <p:cNvSpPr/>
            <p:nvPr/>
          </p:nvSpPr>
          <p:spPr>
            <a:xfrm>
              <a:off x="5072608" y="4005064"/>
              <a:ext cx="1407604" cy="457200"/>
            </a:xfrm>
            <a:prstGeom prst="rect">
              <a:avLst/>
            </a:prstGeom>
            <a:noFill/>
            <a:ln w="952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smtClean="0">
                  <a:solidFill>
                    <a:schemeClr val="accent2">
                      <a:lumMod val="75000"/>
                    </a:schemeClr>
                  </a:solidFill>
                </a:rPr>
                <a:t>Other abstract base class</a:t>
              </a:r>
              <a:endParaRPr lang="zh-CN" altLang="en-US" sz="1600" dirty="0">
                <a:solidFill>
                  <a:schemeClr val="accent2">
                    <a:lumMod val="75000"/>
                  </a:schemeClr>
                </a:solidFill>
              </a:endParaRPr>
            </a:p>
          </p:txBody>
        </p:sp>
        <p:cxnSp>
          <p:nvCxnSpPr>
            <p:cNvPr id="37" name="直接箭头连接符 36"/>
            <p:cNvCxnSpPr>
              <a:stCxn id="10" idx="2"/>
              <a:endCxn id="36" idx="0"/>
            </p:cNvCxnSpPr>
            <p:nvPr/>
          </p:nvCxnSpPr>
          <p:spPr>
            <a:xfrm>
              <a:off x="5751010" y="3254206"/>
              <a:ext cx="25400" cy="75085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42" name="矩形 41"/>
            <p:cNvSpPr/>
            <p:nvPr/>
          </p:nvSpPr>
          <p:spPr>
            <a:xfrm>
              <a:off x="539552" y="2708920"/>
              <a:ext cx="6192688" cy="760730"/>
            </a:xfrm>
            <a:prstGeom prst="rect">
              <a:avLst/>
            </a:prstGeom>
            <a:noFill/>
            <a:ln w="12700">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矩形 42"/>
            <p:cNvSpPr/>
            <p:nvPr/>
          </p:nvSpPr>
          <p:spPr>
            <a:xfrm>
              <a:off x="539552" y="3820398"/>
              <a:ext cx="6192688" cy="760730"/>
            </a:xfrm>
            <a:prstGeom prst="rect">
              <a:avLst/>
            </a:prstGeom>
            <a:noFill/>
            <a:ln w="12700">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8" name="直接箭头连接符 47"/>
            <p:cNvCxnSpPr>
              <a:stCxn id="30" idx="2"/>
              <a:endCxn id="54" idx="0"/>
            </p:cNvCxnSpPr>
            <p:nvPr/>
          </p:nvCxnSpPr>
          <p:spPr>
            <a:xfrm flipH="1">
              <a:off x="1493968" y="4462264"/>
              <a:ext cx="17383" cy="1198984"/>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54" name="矩形 53"/>
            <p:cNvSpPr/>
            <p:nvPr/>
          </p:nvSpPr>
          <p:spPr>
            <a:xfrm>
              <a:off x="611560" y="5661248"/>
              <a:ext cx="1764815"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err="1" smtClean="0">
                  <a:solidFill>
                    <a:schemeClr val="accent2">
                      <a:lumMod val="75000"/>
                    </a:schemeClr>
                  </a:solidFill>
                </a:rPr>
                <a:t>DmpConcretSvc</a:t>
              </a:r>
              <a:endParaRPr lang="zh-CN" altLang="en-US" dirty="0">
                <a:solidFill>
                  <a:schemeClr val="accent2">
                    <a:lumMod val="75000"/>
                  </a:schemeClr>
                </a:solidFill>
              </a:endParaRPr>
            </a:p>
          </p:txBody>
        </p:sp>
        <p:cxnSp>
          <p:nvCxnSpPr>
            <p:cNvPr id="56" name="直接箭头连接符 55"/>
            <p:cNvCxnSpPr>
              <a:stCxn id="24" idx="2"/>
              <a:endCxn id="57" idx="0"/>
            </p:cNvCxnSpPr>
            <p:nvPr/>
          </p:nvCxnSpPr>
          <p:spPr>
            <a:xfrm>
              <a:off x="3746444" y="4487416"/>
              <a:ext cx="15157" cy="1173832"/>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57" name="矩形 56"/>
            <p:cNvSpPr/>
            <p:nvPr/>
          </p:nvSpPr>
          <p:spPr>
            <a:xfrm>
              <a:off x="2879193" y="5661248"/>
              <a:ext cx="1764815"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err="1" smtClean="0">
                  <a:solidFill>
                    <a:schemeClr val="accent2">
                      <a:lumMod val="75000"/>
                    </a:schemeClr>
                  </a:solidFill>
                </a:rPr>
                <a:t>DmpConcretAlg</a:t>
              </a:r>
              <a:endParaRPr lang="zh-CN" altLang="en-US" dirty="0">
                <a:solidFill>
                  <a:schemeClr val="accent2">
                    <a:lumMod val="75000"/>
                  </a:schemeClr>
                </a:solidFill>
              </a:endParaRPr>
            </a:p>
          </p:txBody>
        </p:sp>
        <p:sp>
          <p:nvSpPr>
            <p:cNvPr id="60" name="矩形 59"/>
            <p:cNvSpPr/>
            <p:nvPr/>
          </p:nvSpPr>
          <p:spPr>
            <a:xfrm>
              <a:off x="467544" y="5445224"/>
              <a:ext cx="4605064" cy="864096"/>
            </a:xfrm>
            <a:prstGeom prst="rect">
              <a:avLst/>
            </a:prstGeom>
            <a:no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62" name="TextBox 61"/>
          <p:cNvSpPr txBox="1"/>
          <p:nvPr/>
        </p:nvSpPr>
        <p:spPr>
          <a:xfrm>
            <a:off x="5076056" y="5057889"/>
            <a:ext cx="3759517" cy="1323439"/>
          </a:xfrm>
          <a:prstGeom prst="rect">
            <a:avLst/>
          </a:prstGeom>
          <a:noFill/>
        </p:spPr>
        <p:txBody>
          <a:bodyPr wrap="square" rtlCol="0">
            <a:spAutoFit/>
          </a:bodyPr>
          <a:lstStyle/>
          <a:p>
            <a:pPr marL="285750" indent="-285750">
              <a:buFont typeface="Arial" charset="0"/>
              <a:buChar char="•"/>
            </a:pPr>
            <a:r>
              <a:rPr lang="en-US" altLang="zh-CN" sz="1600" dirty="0" smtClean="0"/>
              <a:t>Anyone could focus on their concrete class (inherit from </a:t>
            </a:r>
            <a:r>
              <a:rPr lang="en-US" altLang="zh-CN" sz="1600" dirty="0" err="1" smtClean="0"/>
              <a:t>DmpV</a:t>
            </a:r>
            <a:r>
              <a:rPr lang="en-US" altLang="zh-CN" sz="1600" dirty="0" smtClean="0"/>
              <a:t>*)</a:t>
            </a:r>
          </a:p>
          <a:p>
            <a:pPr marL="285750" indent="-285750">
              <a:buFont typeface="Arial" charset="0"/>
              <a:buChar char="•"/>
            </a:pPr>
            <a:r>
              <a:rPr lang="en-US" altLang="zh-CN" sz="1600" dirty="0" smtClean="0"/>
              <a:t>will not affect works of the others</a:t>
            </a:r>
          </a:p>
          <a:p>
            <a:pPr marL="285750" indent="-285750">
              <a:buFont typeface="Arial" charset="0"/>
              <a:buChar char="•"/>
            </a:pPr>
            <a:r>
              <a:rPr lang="en-US" altLang="zh-CN" sz="1600" dirty="0"/>
              <a:t>c</a:t>
            </a:r>
            <a:r>
              <a:rPr lang="en-US" altLang="zh-CN" sz="1600" dirty="0" smtClean="0"/>
              <a:t>onvenient to debug and ingrate it into DMPSW later.</a:t>
            </a:r>
            <a:endParaRPr lang="zh-CN" altLang="en-US" sz="1600" dirty="0"/>
          </a:p>
        </p:txBody>
      </p:sp>
      <p:sp>
        <p:nvSpPr>
          <p:cNvPr id="3" name="TextBox 2"/>
          <p:cNvSpPr txBox="1"/>
          <p:nvPr/>
        </p:nvSpPr>
        <p:spPr>
          <a:xfrm>
            <a:off x="4355976" y="1691516"/>
            <a:ext cx="3562642" cy="369332"/>
          </a:xfrm>
          <a:prstGeom prst="rect">
            <a:avLst/>
          </a:prstGeom>
          <a:noFill/>
          <a:ln>
            <a:solidFill>
              <a:schemeClr val="tx1"/>
            </a:solidFill>
          </a:ln>
        </p:spPr>
        <p:txBody>
          <a:bodyPr wrap="none" rtlCol="0">
            <a:spAutoFit/>
          </a:bodyPr>
          <a:lstStyle/>
          <a:p>
            <a:r>
              <a:rPr lang="en-US" altLang="zh-CN" sz="1600" dirty="0" smtClean="0"/>
              <a:t>Create a singleton of </a:t>
            </a:r>
            <a:r>
              <a:rPr lang="en-US" altLang="zh-CN" sz="1600" dirty="0" err="1" smtClean="0"/>
              <a:t>DmpCore</a:t>
            </a:r>
            <a:r>
              <a:rPr lang="en-US" altLang="zh-CN" sz="1600" dirty="0"/>
              <a:t> </a:t>
            </a:r>
            <a:r>
              <a:rPr lang="en-US" altLang="zh-CN" sz="1600" dirty="0" smtClean="0"/>
              <a:t>--- </a:t>
            </a:r>
            <a:r>
              <a:rPr lang="en-US" altLang="zh-CN" dirty="0" err="1" smtClean="0">
                <a:solidFill>
                  <a:srgbClr val="FF0000"/>
                </a:solidFill>
              </a:rPr>
              <a:t>gCore</a:t>
            </a:r>
            <a:endParaRPr lang="zh-CN" altLang="en-US" dirty="0">
              <a:solidFill>
                <a:srgbClr val="FF0000"/>
              </a:solidFill>
            </a:endParaRPr>
          </a:p>
        </p:txBody>
      </p:sp>
    </p:spTree>
    <p:extLst>
      <p:ext uri="{BB962C8B-B14F-4D97-AF65-F5344CB8AC3E}">
        <p14:creationId xmlns:p14="http://schemas.microsoft.com/office/powerpoint/2010/main" val="19280595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500034" y="1333798"/>
            <a:ext cx="8143932" cy="1231106"/>
          </a:xfrm>
          <a:prstGeom prst="rect">
            <a:avLst/>
          </a:prstGeom>
        </p:spPr>
        <p:txBody>
          <a:bodyPr wrap="square">
            <a:spAutoFit/>
          </a:bodyPr>
          <a:lstStyle/>
          <a:p>
            <a:r>
              <a:rPr lang="en-US" altLang="zh-CN" sz="2400" dirty="0" smtClean="0"/>
              <a:t>Adopted concepts from Gaudi and Sniper: algorithm, service</a:t>
            </a:r>
          </a:p>
          <a:p>
            <a:pPr lvl="1">
              <a:spcBef>
                <a:spcPts val="600"/>
              </a:spcBef>
              <a:buFont typeface="Arial" pitchFamily="34" charset="0"/>
              <a:buChar char="•"/>
            </a:pPr>
            <a:r>
              <a:rPr lang="en-US" altLang="zh-CN" sz="2000" dirty="0" smtClean="0"/>
              <a:t> algorithm: concrete data process performed on </a:t>
            </a:r>
            <a:r>
              <a:rPr lang="en-US" altLang="zh-CN" sz="2000" b="1" dirty="0" smtClean="0"/>
              <a:t>each event</a:t>
            </a:r>
          </a:p>
          <a:p>
            <a:pPr lvl="1">
              <a:spcBef>
                <a:spcPts val="600"/>
              </a:spcBef>
              <a:buFont typeface="Arial" pitchFamily="34" charset="0"/>
              <a:buChar char="•"/>
            </a:pPr>
            <a:r>
              <a:rPr lang="en-US" altLang="zh-CN" sz="2000" dirty="0" smtClean="0"/>
              <a:t> service: common work for all users, such as data I/O, etc.</a:t>
            </a:r>
            <a:endParaRPr lang="en-US" altLang="zh-CN" sz="2400" dirty="0"/>
          </a:p>
        </p:txBody>
      </p:sp>
      <p:sp>
        <p:nvSpPr>
          <p:cNvPr id="2" name="标题 1"/>
          <p:cNvSpPr>
            <a:spLocks noGrp="1"/>
          </p:cNvSpPr>
          <p:nvPr>
            <p:ph type="title"/>
          </p:nvPr>
        </p:nvSpPr>
        <p:spPr/>
        <p:txBody>
          <a:bodyPr/>
          <a:lstStyle/>
          <a:p>
            <a:r>
              <a:rPr lang="en-US" altLang="zh-CN" dirty="0" smtClean="0"/>
              <a:t>Basic architecture </a:t>
            </a:r>
            <a:endParaRPr lang="zh-CN" altLang="en-US" dirty="0"/>
          </a:p>
        </p:txBody>
      </p:sp>
      <p:sp>
        <p:nvSpPr>
          <p:cNvPr id="4" name="日期占位符 3"/>
          <p:cNvSpPr>
            <a:spLocks noGrp="1"/>
          </p:cNvSpPr>
          <p:nvPr>
            <p:ph type="dt" sz="half" idx="10"/>
          </p:nvPr>
        </p:nvSpPr>
        <p:spPr/>
        <p:txBody>
          <a:bodyPr/>
          <a:lstStyle/>
          <a:p>
            <a:fld id="{6DB58EAD-B2B2-4843-8F9C-3F8D98084361}" type="datetime1">
              <a:rPr lang="zh-CN" altLang="en-US" smtClean="0"/>
              <a:t>2014/5/12</a:t>
            </a:fld>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6</a:t>
            </a:fld>
            <a:endParaRPr lang="zh-CN" altLang="en-US"/>
          </a:p>
        </p:txBody>
      </p:sp>
      <p:sp>
        <p:nvSpPr>
          <p:cNvPr id="7" name="TextBox 6"/>
          <p:cNvSpPr txBox="1"/>
          <p:nvPr/>
        </p:nvSpPr>
        <p:spPr>
          <a:xfrm>
            <a:off x="513259" y="5652537"/>
            <a:ext cx="8263224" cy="584775"/>
          </a:xfrm>
          <a:prstGeom prst="rect">
            <a:avLst/>
          </a:prstGeom>
          <a:noFill/>
          <a:ln>
            <a:solidFill>
              <a:schemeClr val="tx1"/>
            </a:solidFill>
          </a:ln>
        </p:spPr>
        <p:txBody>
          <a:bodyPr wrap="none" rtlCol="0">
            <a:spAutoFit/>
          </a:bodyPr>
          <a:lstStyle/>
          <a:p>
            <a:r>
              <a:rPr lang="en-US" altLang="zh-CN" sz="1600" dirty="0" smtClean="0"/>
              <a:t>User has right to extend algorithm and service,</a:t>
            </a:r>
          </a:p>
          <a:p>
            <a:r>
              <a:rPr lang="en-US" altLang="zh-CN" sz="1600" dirty="0" err="1" smtClean="0"/>
              <a:t>DmpCore</a:t>
            </a:r>
            <a:r>
              <a:rPr lang="en-US" altLang="zh-CN" sz="1600" dirty="0" smtClean="0"/>
              <a:t> could recognize and drive them once they are registered in job option files dynamically.</a:t>
            </a:r>
            <a:endParaRPr lang="zh-CN" altLang="en-US" sz="1600" dirty="0"/>
          </a:p>
        </p:txBody>
      </p:sp>
      <p:grpSp>
        <p:nvGrpSpPr>
          <p:cNvPr id="8" name="组合 7"/>
          <p:cNvGrpSpPr/>
          <p:nvPr/>
        </p:nvGrpSpPr>
        <p:grpSpPr>
          <a:xfrm>
            <a:off x="-77827" y="2564904"/>
            <a:ext cx="9258339" cy="3075835"/>
            <a:chOff x="-77827" y="2513405"/>
            <a:chExt cx="9258339" cy="3075835"/>
          </a:xfrm>
        </p:grpSpPr>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827" y="2516966"/>
              <a:ext cx="9258339" cy="3072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6744567" y="3140968"/>
              <a:ext cx="995785" cy="253916"/>
            </a:xfrm>
            <a:prstGeom prst="rect">
              <a:avLst/>
            </a:prstGeom>
            <a:solidFill>
              <a:schemeClr val="accent6">
                <a:lumMod val="20000"/>
                <a:lumOff val="80000"/>
              </a:schemeClr>
            </a:solidFill>
          </p:spPr>
          <p:txBody>
            <a:bodyPr wrap="square" rtlCol="0">
              <a:spAutoFit/>
            </a:bodyPr>
            <a:lstStyle/>
            <a:p>
              <a:pPr algn="ctr"/>
              <a:r>
                <a:rPr lang="en-US" altLang="zh-CN" sz="1050" dirty="0" smtClean="0"/>
                <a:t>generalization</a:t>
              </a:r>
              <a:endParaRPr lang="zh-CN" altLang="en-US" sz="1050" dirty="0"/>
            </a:p>
          </p:txBody>
        </p:sp>
        <p:sp>
          <p:nvSpPr>
            <p:cNvPr id="9" name="TextBox 8"/>
            <p:cNvSpPr txBox="1"/>
            <p:nvPr/>
          </p:nvSpPr>
          <p:spPr>
            <a:xfrm>
              <a:off x="4355976" y="3679140"/>
              <a:ext cx="864096" cy="253916"/>
            </a:xfrm>
            <a:prstGeom prst="rect">
              <a:avLst/>
            </a:prstGeom>
            <a:solidFill>
              <a:schemeClr val="accent6">
                <a:lumMod val="20000"/>
                <a:lumOff val="80000"/>
              </a:schemeClr>
            </a:solidFill>
          </p:spPr>
          <p:txBody>
            <a:bodyPr wrap="square" rtlCol="0">
              <a:spAutoFit/>
            </a:bodyPr>
            <a:lstStyle/>
            <a:p>
              <a:pPr algn="ctr"/>
              <a:r>
                <a:rPr lang="en-US" altLang="zh-CN" sz="1050" dirty="0"/>
                <a:t>aggregation</a:t>
              </a:r>
              <a:endParaRPr lang="zh-CN" altLang="en-US" sz="1050" dirty="0"/>
            </a:p>
          </p:txBody>
        </p:sp>
        <p:sp>
          <p:nvSpPr>
            <p:cNvPr id="10" name="TextBox 9"/>
            <p:cNvSpPr txBox="1"/>
            <p:nvPr/>
          </p:nvSpPr>
          <p:spPr>
            <a:xfrm>
              <a:off x="1907704" y="3789040"/>
              <a:ext cx="864096" cy="253916"/>
            </a:xfrm>
            <a:prstGeom prst="rect">
              <a:avLst/>
            </a:prstGeom>
            <a:solidFill>
              <a:schemeClr val="accent6">
                <a:lumMod val="20000"/>
                <a:lumOff val="80000"/>
              </a:schemeClr>
            </a:solidFill>
          </p:spPr>
          <p:txBody>
            <a:bodyPr wrap="square" rtlCol="0">
              <a:spAutoFit/>
            </a:bodyPr>
            <a:lstStyle/>
            <a:p>
              <a:pPr algn="ctr"/>
              <a:r>
                <a:rPr lang="en-US" altLang="zh-CN" sz="1050" dirty="0" smtClean="0"/>
                <a:t>composition</a:t>
              </a:r>
              <a:endParaRPr lang="zh-CN" altLang="en-US" sz="1050" dirty="0"/>
            </a:p>
          </p:txBody>
        </p:sp>
        <p:sp>
          <p:nvSpPr>
            <p:cNvPr id="11" name="TextBox 10"/>
            <p:cNvSpPr txBox="1"/>
            <p:nvPr/>
          </p:nvSpPr>
          <p:spPr>
            <a:xfrm>
              <a:off x="7596336" y="2513405"/>
              <a:ext cx="864096" cy="253916"/>
            </a:xfrm>
            <a:prstGeom prst="rect">
              <a:avLst/>
            </a:prstGeom>
            <a:solidFill>
              <a:schemeClr val="accent6">
                <a:lumMod val="20000"/>
                <a:lumOff val="80000"/>
              </a:schemeClr>
            </a:solidFill>
          </p:spPr>
          <p:txBody>
            <a:bodyPr wrap="square" rtlCol="0">
              <a:spAutoFit/>
            </a:bodyPr>
            <a:lstStyle/>
            <a:p>
              <a:pPr algn="ctr"/>
              <a:r>
                <a:rPr lang="en-US" altLang="zh-CN" sz="1050" dirty="0" smtClean="0"/>
                <a:t>dependency</a:t>
              </a:r>
              <a:endParaRPr lang="zh-CN" altLang="en-US" sz="1050" dirty="0"/>
            </a:p>
          </p:txBody>
        </p:sp>
      </p:grpSp>
    </p:spTree>
    <p:extLst>
      <p:ext uri="{BB962C8B-B14F-4D97-AF65-F5344CB8AC3E}">
        <p14:creationId xmlns:p14="http://schemas.microsoft.com/office/powerpoint/2010/main" val="11539848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en-US" altLang="zh-CN" dirty="0"/>
              <a:t>Algorithm and service</a:t>
            </a:r>
            <a:endParaRPr lang="zh-CN" altLang="en-US" dirty="0"/>
          </a:p>
        </p:txBody>
      </p:sp>
      <p:sp>
        <p:nvSpPr>
          <p:cNvPr id="4" name="日期占位符 3"/>
          <p:cNvSpPr>
            <a:spLocks noGrp="1"/>
          </p:cNvSpPr>
          <p:nvPr>
            <p:ph type="dt" sz="half" idx="10"/>
          </p:nvPr>
        </p:nvSpPr>
        <p:spPr/>
        <p:txBody>
          <a:bodyPr/>
          <a:lstStyle/>
          <a:p>
            <a:fld id="{6DB58EAD-B2B2-4843-8F9C-3F8D98084361}" type="datetime1">
              <a:rPr lang="zh-CN" altLang="en-US" smtClean="0"/>
              <a:t>2014/5/12</a:t>
            </a:fld>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7</a:t>
            </a:fld>
            <a:endParaRPr lang="zh-CN" altLang="en-US"/>
          </a:p>
        </p:txBody>
      </p:sp>
      <p:sp>
        <p:nvSpPr>
          <p:cNvPr id="17" name="TextBox 16"/>
          <p:cNvSpPr txBox="1"/>
          <p:nvPr/>
        </p:nvSpPr>
        <p:spPr>
          <a:xfrm>
            <a:off x="2699792" y="3133998"/>
            <a:ext cx="5976664" cy="1231106"/>
          </a:xfrm>
          <a:prstGeom prst="rect">
            <a:avLst/>
          </a:prstGeom>
          <a:noFill/>
        </p:spPr>
        <p:txBody>
          <a:bodyPr wrap="square" rtlCol="0">
            <a:spAutoFit/>
          </a:bodyPr>
          <a:lstStyle/>
          <a:p>
            <a:r>
              <a:rPr lang="en-US" altLang="zh-CN" dirty="0" smtClean="0"/>
              <a:t>Concrete algorithm:</a:t>
            </a:r>
            <a:r>
              <a:rPr lang="en-US" altLang="zh-CN" dirty="0"/>
              <a:t> </a:t>
            </a:r>
            <a:r>
              <a:rPr lang="en-US" altLang="zh-CN" dirty="0" smtClean="0"/>
              <a:t> (User focus on how to process one event)</a:t>
            </a:r>
          </a:p>
          <a:p>
            <a:pPr marL="285750" indent="-285750">
              <a:buFont typeface="Arial" charset="0"/>
              <a:buChar char="•"/>
            </a:pPr>
            <a:r>
              <a:rPr lang="en-US" altLang="zh-CN" sz="1400" dirty="0" err="1" smtClean="0"/>
              <a:t>Impliment</a:t>
            </a:r>
            <a:r>
              <a:rPr lang="en-US" altLang="zh-CN" sz="1400" dirty="0" smtClean="0"/>
              <a:t> </a:t>
            </a:r>
            <a:r>
              <a:rPr lang="en-US" altLang="zh-CN" sz="1400" i="1" dirty="0" err="1" smtClean="0">
                <a:solidFill>
                  <a:srgbClr val="FF0000"/>
                </a:solidFill>
              </a:rPr>
              <a:t>bool</a:t>
            </a:r>
            <a:r>
              <a:rPr lang="en-US" altLang="zh-CN" sz="1400" i="1" dirty="0" smtClean="0">
                <a:solidFill>
                  <a:srgbClr val="FF0000"/>
                </a:solidFill>
              </a:rPr>
              <a:t> </a:t>
            </a:r>
            <a:r>
              <a:rPr lang="en-US" altLang="zh-CN" sz="1400" i="1" dirty="0" err="1" smtClean="0">
                <a:solidFill>
                  <a:srgbClr val="FF0000"/>
                </a:solidFill>
              </a:rPr>
              <a:t>ProcessThisEvent</a:t>
            </a:r>
            <a:r>
              <a:rPr lang="en-US" altLang="zh-CN" sz="1400" dirty="0" smtClean="0">
                <a:solidFill>
                  <a:srgbClr val="FF0000"/>
                </a:solidFill>
              </a:rPr>
              <a:t>()</a:t>
            </a:r>
          </a:p>
          <a:p>
            <a:pPr marL="285750" indent="-285750">
              <a:buFont typeface="Arial" charset="0"/>
              <a:buChar char="•"/>
            </a:pPr>
            <a:r>
              <a:rPr lang="en-US" altLang="zh-CN" sz="1400" dirty="0" smtClean="0"/>
              <a:t>Get needed service in </a:t>
            </a:r>
            <a:r>
              <a:rPr lang="en-US" altLang="zh-CN" sz="1400" i="1" dirty="0" err="1" smtClean="0"/>
              <a:t>bool</a:t>
            </a:r>
            <a:r>
              <a:rPr lang="en-US" altLang="zh-CN" sz="1400" i="1" dirty="0" smtClean="0"/>
              <a:t> Initialize()</a:t>
            </a:r>
          </a:p>
          <a:p>
            <a:pPr marL="742950" lvl="1" indent="-285750">
              <a:buFont typeface="Arial" charset="0"/>
              <a:buChar char="•"/>
            </a:pPr>
            <a:r>
              <a:rPr lang="en-US" altLang="zh-CN" sz="1400" dirty="0"/>
              <a:t>b</a:t>
            </a:r>
            <a:r>
              <a:rPr lang="en-US" altLang="zh-CN" sz="1400" dirty="0" smtClean="0"/>
              <a:t>ecause </a:t>
            </a:r>
            <a:r>
              <a:rPr lang="en-US" altLang="zh-CN" sz="1400" i="1" dirty="0" err="1" smtClean="0"/>
              <a:t>ProcessThisEvent</a:t>
            </a:r>
            <a:r>
              <a:rPr lang="en-US" altLang="zh-CN" sz="1400" i="1" dirty="0" smtClean="0"/>
              <a:t>() </a:t>
            </a:r>
            <a:r>
              <a:rPr lang="en-US" altLang="zh-CN" sz="1400" dirty="0" smtClean="0"/>
              <a:t>has not argument</a:t>
            </a:r>
          </a:p>
          <a:p>
            <a:pPr marL="742950" lvl="1" indent="-285750">
              <a:buFont typeface="Arial" charset="0"/>
              <a:buChar char="•"/>
            </a:pPr>
            <a:r>
              <a:rPr lang="en-US" altLang="zh-CN" sz="1400" dirty="0"/>
              <a:t>f</a:t>
            </a:r>
            <a:r>
              <a:rPr lang="en-US" altLang="zh-CN" sz="1400" dirty="0" smtClean="0"/>
              <a:t>etch all needed services through the global pointer </a:t>
            </a:r>
            <a:r>
              <a:rPr lang="en-US" altLang="zh-CN" sz="1400" dirty="0" err="1" smtClean="0"/>
              <a:t>gCore</a:t>
            </a:r>
            <a:endParaRPr lang="en-US" altLang="zh-CN" sz="1400" dirty="0" smtClean="0"/>
          </a:p>
        </p:txBody>
      </p:sp>
      <p:sp>
        <p:nvSpPr>
          <p:cNvPr id="2065" name="TextBox 2064"/>
          <p:cNvSpPr txBox="1"/>
          <p:nvPr/>
        </p:nvSpPr>
        <p:spPr>
          <a:xfrm>
            <a:off x="1146080" y="4790762"/>
            <a:ext cx="4650056" cy="1446550"/>
          </a:xfrm>
          <a:prstGeom prst="rect">
            <a:avLst/>
          </a:prstGeom>
          <a:noFill/>
        </p:spPr>
        <p:txBody>
          <a:bodyPr wrap="none" rtlCol="0">
            <a:spAutoFit/>
          </a:bodyPr>
          <a:lstStyle/>
          <a:p>
            <a:r>
              <a:rPr lang="en-US" altLang="zh-CN" dirty="0" smtClean="0"/>
              <a:t>Concrete service:</a:t>
            </a:r>
            <a:r>
              <a:rPr lang="en-US" altLang="zh-CN" sz="1600" dirty="0" smtClean="0"/>
              <a:t>	</a:t>
            </a:r>
          </a:p>
          <a:p>
            <a:pPr marL="285750" indent="-285750">
              <a:buFont typeface="Arial" charset="0"/>
              <a:buChar char="•"/>
            </a:pPr>
            <a:r>
              <a:rPr lang="en-US" altLang="zh-CN" sz="1400" dirty="0" smtClean="0"/>
              <a:t>Each service has a unique name</a:t>
            </a:r>
          </a:p>
          <a:p>
            <a:pPr marL="742950" lvl="1" indent="-285750">
              <a:buFont typeface="Arial" charset="0"/>
              <a:buChar char="•"/>
            </a:pPr>
            <a:r>
              <a:rPr lang="en-US" altLang="zh-CN" sz="1400" dirty="0" smtClean="0"/>
              <a:t>So, user could get it from </a:t>
            </a:r>
            <a:r>
              <a:rPr lang="en-US" altLang="zh-CN" sz="1400" dirty="0"/>
              <a:t>s</a:t>
            </a:r>
            <a:r>
              <a:rPr lang="en-US" altLang="zh-CN" sz="1400" dirty="0" smtClean="0"/>
              <a:t>ervice manager</a:t>
            </a:r>
          </a:p>
          <a:p>
            <a:pPr marL="285750" indent="-285750">
              <a:buFont typeface="Arial" charset="0"/>
              <a:buChar char="•"/>
            </a:pPr>
            <a:r>
              <a:rPr lang="en-US" altLang="zh-CN" sz="1400" dirty="0" smtClean="0"/>
              <a:t>Decoupling from algorithm</a:t>
            </a:r>
          </a:p>
          <a:p>
            <a:pPr marL="742950" lvl="1" indent="-285750">
              <a:buFont typeface="Arial" charset="0"/>
              <a:buChar char="•"/>
            </a:pPr>
            <a:r>
              <a:rPr lang="en-US" altLang="zh-CN" sz="1400" dirty="0" smtClean="0"/>
              <a:t>Since algorithm may have many implementation,</a:t>
            </a:r>
          </a:p>
          <a:p>
            <a:pPr marL="742950" lvl="1" indent="-285750">
              <a:buFont typeface="Arial" charset="0"/>
              <a:buChar char="•"/>
            </a:pPr>
            <a:r>
              <a:rPr lang="en-US" altLang="zh-CN" sz="1400" dirty="0" smtClean="0"/>
              <a:t>For instance, </a:t>
            </a:r>
            <a:r>
              <a:rPr lang="en-US" altLang="zh-CN" sz="1400" dirty="0" err="1" smtClean="0"/>
              <a:t>Rdc</a:t>
            </a:r>
            <a:r>
              <a:rPr lang="en-US" altLang="zh-CN" sz="1400" dirty="0" smtClean="0"/>
              <a:t> for BT2012 and </a:t>
            </a:r>
            <a:r>
              <a:rPr lang="en-US" altLang="zh-CN" sz="1400" dirty="0" err="1" smtClean="0"/>
              <a:t>Rdc</a:t>
            </a:r>
            <a:r>
              <a:rPr lang="en-US" altLang="zh-CN" sz="1400" dirty="0" smtClean="0"/>
              <a:t> for prototype</a:t>
            </a:r>
          </a:p>
        </p:txBody>
      </p:sp>
      <p:pic>
        <p:nvPicPr>
          <p:cNvPr id="206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2825" y="2132856"/>
            <a:ext cx="2228975" cy="2592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7"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76156" y="4365104"/>
            <a:ext cx="1850960" cy="2304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2843808" y="1909281"/>
            <a:ext cx="5832648" cy="1015663"/>
          </a:xfrm>
          <a:prstGeom prst="rect">
            <a:avLst/>
          </a:prstGeom>
          <a:noFill/>
          <a:ln>
            <a:solidFill>
              <a:schemeClr val="accent1"/>
            </a:solidFill>
          </a:ln>
        </p:spPr>
        <p:txBody>
          <a:bodyPr wrap="square" rtlCol="0">
            <a:spAutoFit/>
          </a:bodyPr>
          <a:lstStyle/>
          <a:p>
            <a:r>
              <a:rPr lang="en-US" altLang="zh-CN" sz="2000" dirty="0" err="1"/>
              <a:t>DmpAlgorithm</a:t>
            </a:r>
            <a:r>
              <a:rPr lang="en-US" altLang="zh-CN" sz="2000" dirty="0"/>
              <a:t>(Service)Manager manipulates all user’s (or default) algorithms (services) once they are registered into manager as specified in job option file</a:t>
            </a:r>
            <a:r>
              <a:rPr lang="en-US" altLang="zh-CN" sz="2000" dirty="0" smtClean="0"/>
              <a:t>.</a:t>
            </a:r>
            <a:endParaRPr lang="en-US" altLang="zh-CN" sz="2000" dirty="0"/>
          </a:p>
        </p:txBody>
      </p:sp>
      <p:sp>
        <p:nvSpPr>
          <p:cNvPr id="6" name="TextBox 5"/>
          <p:cNvSpPr txBox="1"/>
          <p:nvPr/>
        </p:nvSpPr>
        <p:spPr>
          <a:xfrm>
            <a:off x="611560" y="1362254"/>
            <a:ext cx="7945637" cy="338554"/>
          </a:xfrm>
          <a:prstGeom prst="rect">
            <a:avLst/>
          </a:prstGeom>
          <a:noFill/>
        </p:spPr>
        <p:txBody>
          <a:bodyPr wrap="none" rtlCol="0">
            <a:spAutoFit/>
          </a:bodyPr>
          <a:lstStyle/>
          <a:p>
            <a:r>
              <a:rPr lang="en-US" altLang="zh-CN" sz="1600" dirty="0" smtClean="0">
                <a:solidFill>
                  <a:srgbClr val="FF0000"/>
                </a:solidFill>
              </a:rPr>
              <a:t>They are classes to finish </a:t>
            </a:r>
            <a:r>
              <a:rPr lang="en-US" altLang="zh-CN" sz="1600" b="1" dirty="0" smtClean="0"/>
              <a:t>one </a:t>
            </a:r>
            <a:r>
              <a:rPr lang="en-US" altLang="zh-CN" sz="1600" b="1" dirty="0"/>
              <a:t>certain</a:t>
            </a:r>
            <a:r>
              <a:rPr lang="en-US" altLang="zh-CN" sz="1600" b="1" dirty="0" smtClean="0"/>
              <a:t> </a:t>
            </a:r>
            <a:r>
              <a:rPr lang="en-US" altLang="zh-CN" sz="1600" dirty="0" smtClean="0">
                <a:solidFill>
                  <a:srgbClr val="FF0000"/>
                </a:solidFill>
              </a:rPr>
              <a:t>function. </a:t>
            </a:r>
            <a:r>
              <a:rPr lang="en-US" altLang="zh-CN" sz="1600" i="1" dirty="0" smtClean="0">
                <a:solidFill>
                  <a:srgbClr val="FF0000"/>
                </a:solidFill>
              </a:rPr>
              <a:t>Difference</a:t>
            </a:r>
            <a:r>
              <a:rPr lang="en-US" altLang="zh-CN" sz="1600" dirty="0">
                <a:solidFill>
                  <a:srgbClr val="FF0000"/>
                </a:solidFill>
              </a:rPr>
              <a:t>:  process performed on </a:t>
            </a:r>
            <a:r>
              <a:rPr lang="en-US" altLang="zh-CN" sz="1600" b="1" i="1" dirty="0"/>
              <a:t>each </a:t>
            </a:r>
            <a:r>
              <a:rPr lang="en-US" altLang="zh-CN" sz="1600" b="1" i="1" dirty="0" smtClean="0"/>
              <a:t>event</a:t>
            </a:r>
            <a:r>
              <a:rPr lang="en-US" altLang="zh-CN" sz="1600" dirty="0" smtClean="0">
                <a:solidFill>
                  <a:srgbClr val="FF0000"/>
                </a:solidFill>
              </a:rPr>
              <a:t>?</a:t>
            </a:r>
            <a:endParaRPr lang="zh-CN" altLang="en-US" sz="1600" dirty="0">
              <a:solidFill>
                <a:srgbClr val="FF0000"/>
              </a:solidFill>
            </a:endParaRPr>
          </a:p>
        </p:txBody>
      </p:sp>
    </p:spTree>
    <p:extLst>
      <p:ext uri="{BB962C8B-B14F-4D97-AF65-F5344CB8AC3E}">
        <p14:creationId xmlns:p14="http://schemas.microsoft.com/office/powerpoint/2010/main" val="14223535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Example of a concrete algorithm</a:t>
            </a:r>
            <a:endParaRPr lang="zh-CN" altLang="en-US" dirty="0"/>
          </a:p>
        </p:txBody>
      </p:sp>
      <p:sp>
        <p:nvSpPr>
          <p:cNvPr id="4" name="日期占位符 3"/>
          <p:cNvSpPr>
            <a:spLocks noGrp="1"/>
          </p:cNvSpPr>
          <p:nvPr>
            <p:ph type="dt" sz="half" idx="10"/>
          </p:nvPr>
        </p:nvSpPr>
        <p:spPr/>
        <p:txBody>
          <a:bodyPr/>
          <a:lstStyle/>
          <a:p>
            <a:fld id="{6DB58EAD-B2B2-4843-8F9C-3F8D98084361}" type="datetime1">
              <a:rPr lang="zh-CN" altLang="en-US" smtClean="0"/>
              <a:t>2014/5/12</a:t>
            </a:fld>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8</a:t>
            </a:fld>
            <a:endParaRPr lang="zh-CN" altLang="en-US"/>
          </a:p>
        </p:txBody>
      </p:sp>
      <p:pic>
        <p:nvPicPr>
          <p:cNvPr id="7" name="图片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6416" y="4797152"/>
            <a:ext cx="7200000" cy="1552381"/>
          </a:xfrm>
          <a:prstGeom prst="rect">
            <a:avLst/>
          </a:prstGeom>
        </p:spPr>
      </p:pic>
      <p:pic>
        <p:nvPicPr>
          <p:cNvPr id="9" name="内容占位符 8"/>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716669" y="1586469"/>
            <a:ext cx="5447619" cy="3066667"/>
          </a:xfrm>
        </p:spPr>
      </p:pic>
      <p:cxnSp>
        <p:nvCxnSpPr>
          <p:cNvPr id="36" name="肘形连接符 35"/>
          <p:cNvCxnSpPr/>
          <p:nvPr/>
        </p:nvCxnSpPr>
        <p:spPr>
          <a:xfrm rot="5400000">
            <a:off x="548059" y="3465004"/>
            <a:ext cx="2016224" cy="648072"/>
          </a:xfrm>
          <a:prstGeom prst="bentConnector3">
            <a:avLst>
              <a:gd name="adj1" fmla="val -1111"/>
            </a:avLst>
          </a:prstGeom>
          <a:ln w="28575">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06834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Job option files</a:t>
            </a:r>
            <a:r>
              <a:rPr lang="zh-CN" altLang="en-US" dirty="0"/>
              <a:t> </a:t>
            </a:r>
            <a:r>
              <a:rPr lang="en-US" altLang="zh-CN" dirty="0" smtClean="0"/>
              <a:t>(python script)</a:t>
            </a:r>
            <a:endParaRPr lang="zh-CN" altLang="en-US" dirty="0"/>
          </a:p>
        </p:txBody>
      </p:sp>
      <p:sp>
        <p:nvSpPr>
          <p:cNvPr id="4" name="日期占位符 3"/>
          <p:cNvSpPr>
            <a:spLocks noGrp="1"/>
          </p:cNvSpPr>
          <p:nvPr>
            <p:ph type="dt" sz="half" idx="10"/>
          </p:nvPr>
        </p:nvSpPr>
        <p:spPr/>
        <p:txBody>
          <a:bodyPr/>
          <a:lstStyle/>
          <a:p>
            <a:fld id="{6DB58EAD-B2B2-4843-8F9C-3F8D98084361}" type="datetime1">
              <a:rPr lang="zh-CN" altLang="en-US" smtClean="0"/>
              <a:t>2014/5/12</a:t>
            </a:fld>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9</a:t>
            </a:fld>
            <a:endParaRPr lang="zh-CN" altLang="en-US"/>
          </a:p>
        </p:txBody>
      </p:sp>
      <p:sp>
        <p:nvSpPr>
          <p:cNvPr id="6" name="TextBox 5"/>
          <p:cNvSpPr txBox="1"/>
          <p:nvPr/>
        </p:nvSpPr>
        <p:spPr>
          <a:xfrm>
            <a:off x="408091" y="1268760"/>
            <a:ext cx="4052841" cy="461665"/>
          </a:xfrm>
          <a:prstGeom prst="rect">
            <a:avLst/>
          </a:prstGeom>
          <a:noFill/>
        </p:spPr>
        <p:txBody>
          <a:bodyPr wrap="none" rtlCol="0">
            <a:spAutoFit/>
          </a:bodyPr>
          <a:lstStyle/>
          <a:p>
            <a:r>
              <a:rPr lang="en-US" altLang="zh-CN" sz="2400" dirty="0" smtClean="0"/>
              <a:t>1.	Import needed libraries</a:t>
            </a:r>
            <a:endParaRPr lang="zh-CN" altLang="en-US" sz="2400" dirty="0"/>
          </a:p>
        </p:txBody>
      </p:sp>
      <p:pic>
        <p:nvPicPr>
          <p:cNvPr id="7" name="图片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0139" y="1730425"/>
            <a:ext cx="3960439" cy="1023484"/>
          </a:xfrm>
          <a:prstGeom prst="rect">
            <a:avLst/>
          </a:prstGeom>
        </p:spPr>
      </p:pic>
      <p:sp>
        <p:nvSpPr>
          <p:cNvPr id="8" name="TextBox 7"/>
          <p:cNvSpPr txBox="1"/>
          <p:nvPr/>
        </p:nvSpPr>
        <p:spPr>
          <a:xfrm>
            <a:off x="391501" y="2751311"/>
            <a:ext cx="4468531" cy="461665"/>
          </a:xfrm>
          <a:prstGeom prst="rect">
            <a:avLst/>
          </a:prstGeom>
          <a:noFill/>
        </p:spPr>
        <p:txBody>
          <a:bodyPr wrap="none" rtlCol="0">
            <a:spAutoFit/>
          </a:bodyPr>
          <a:lstStyle/>
          <a:p>
            <a:r>
              <a:rPr lang="en-US" altLang="zh-CN" sz="2000" dirty="0"/>
              <a:t>2</a:t>
            </a:r>
            <a:r>
              <a:rPr lang="en-US" altLang="zh-CN" sz="2000" dirty="0" smtClean="0"/>
              <a:t>.	Create </a:t>
            </a:r>
            <a:r>
              <a:rPr lang="en-US" altLang="zh-CN" sz="2000" dirty="0"/>
              <a:t>algorithms and </a:t>
            </a:r>
            <a:r>
              <a:rPr lang="en-US" altLang="zh-CN" sz="2400" dirty="0"/>
              <a:t>services</a:t>
            </a:r>
            <a:endParaRPr lang="zh-CN" altLang="en-US" sz="2400" dirty="0"/>
          </a:p>
        </p:txBody>
      </p:sp>
      <p:pic>
        <p:nvPicPr>
          <p:cNvPr id="9" name="图片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0139" y="3227785"/>
            <a:ext cx="3960440" cy="1003016"/>
          </a:xfrm>
          <a:prstGeom prst="rect">
            <a:avLst/>
          </a:prstGeom>
        </p:spPr>
      </p:pic>
      <p:sp>
        <p:nvSpPr>
          <p:cNvPr id="10" name="TextBox 9"/>
          <p:cNvSpPr txBox="1"/>
          <p:nvPr/>
        </p:nvSpPr>
        <p:spPr>
          <a:xfrm>
            <a:off x="417520" y="4253026"/>
            <a:ext cx="4071179" cy="400110"/>
          </a:xfrm>
          <a:prstGeom prst="rect">
            <a:avLst/>
          </a:prstGeom>
          <a:noFill/>
        </p:spPr>
        <p:txBody>
          <a:bodyPr wrap="none" rtlCol="0">
            <a:spAutoFit/>
          </a:bodyPr>
          <a:lstStyle/>
          <a:p>
            <a:r>
              <a:rPr lang="en-US" altLang="zh-CN" sz="2000" dirty="0" smtClean="0"/>
              <a:t>3.	Register them into </a:t>
            </a:r>
            <a:r>
              <a:rPr lang="en-US" altLang="zh-CN" sz="2000" dirty="0" err="1" smtClean="0"/>
              <a:t>DmpCore</a:t>
            </a:r>
            <a:endParaRPr lang="zh-CN" altLang="en-US" sz="2000" dirty="0"/>
          </a:p>
        </p:txBody>
      </p:sp>
      <p:pic>
        <p:nvPicPr>
          <p:cNvPr id="11" name="图片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2147" y="4618585"/>
            <a:ext cx="3130475" cy="610615"/>
          </a:xfrm>
          <a:prstGeom prst="rect">
            <a:avLst/>
          </a:prstGeom>
        </p:spPr>
      </p:pic>
      <p:sp>
        <p:nvSpPr>
          <p:cNvPr id="12" name="TextBox 11"/>
          <p:cNvSpPr txBox="1"/>
          <p:nvPr/>
        </p:nvSpPr>
        <p:spPr>
          <a:xfrm>
            <a:off x="433905" y="5229200"/>
            <a:ext cx="2422458" cy="400110"/>
          </a:xfrm>
          <a:prstGeom prst="rect">
            <a:avLst/>
          </a:prstGeom>
          <a:noFill/>
        </p:spPr>
        <p:txBody>
          <a:bodyPr wrap="none" rtlCol="0">
            <a:spAutoFit/>
          </a:bodyPr>
          <a:lstStyle/>
          <a:p>
            <a:r>
              <a:rPr lang="en-US" altLang="zh-CN" sz="2000" dirty="0"/>
              <a:t>4</a:t>
            </a:r>
            <a:r>
              <a:rPr lang="en-US" altLang="zh-CN" sz="2000" dirty="0" smtClean="0"/>
              <a:t>.	Run this job </a:t>
            </a:r>
            <a:endParaRPr lang="zh-CN" altLang="en-US" sz="2000" dirty="0"/>
          </a:p>
        </p:txBody>
      </p:sp>
      <p:pic>
        <p:nvPicPr>
          <p:cNvPr id="14" name="图片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8014" y="5610209"/>
            <a:ext cx="5106701" cy="771119"/>
          </a:xfrm>
          <a:prstGeom prst="rect">
            <a:avLst/>
          </a:prstGeom>
        </p:spPr>
      </p:pic>
      <p:sp>
        <p:nvSpPr>
          <p:cNvPr id="15" name="TextBox 14"/>
          <p:cNvSpPr txBox="1"/>
          <p:nvPr/>
        </p:nvSpPr>
        <p:spPr>
          <a:xfrm>
            <a:off x="4932040" y="1700808"/>
            <a:ext cx="3938372" cy="830997"/>
          </a:xfrm>
          <a:prstGeom prst="rect">
            <a:avLst/>
          </a:prstGeom>
          <a:noFill/>
          <a:ln>
            <a:solidFill>
              <a:schemeClr val="tx1"/>
            </a:solidFill>
          </a:ln>
        </p:spPr>
        <p:txBody>
          <a:bodyPr wrap="square" rtlCol="0">
            <a:spAutoFit/>
          </a:bodyPr>
          <a:lstStyle/>
          <a:p>
            <a:r>
              <a:rPr lang="en-US" altLang="zh-CN" sz="1600" dirty="0" smtClean="0"/>
              <a:t>We can use those classes and methods in</a:t>
            </a:r>
          </a:p>
          <a:p>
            <a:r>
              <a:rPr lang="en-US" altLang="zh-CN" sz="1600" dirty="0" smtClean="0"/>
              <a:t> python script, since we bind them by using </a:t>
            </a:r>
            <a:r>
              <a:rPr lang="en-US" altLang="zh-CN" sz="1600" dirty="0" err="1" smtClean="0"/>
              <a:t>boost.python</a:t>
            </a:r>
            <a:endParaRPr lang="en-US" altLang="zh-CN" sz="1600" dirty="0"/>
          </a:p>
        </p:txBody>
      </p:sp>
      <p:sp>
        <p:nvSpPr>
          <p:cNvPr id="16" name="TextBox 15"/>
          <p:cNvSpPr txBox="1"/>
          <p:nvPr/>
        </p:nvSpPr>
        <p:spPr>
          <a:xfrm>
            <a:off x="4872587" y="4561964"/>
            <a:ext cx="4091901" cy="523220"/>
          </a:xfrm>
          <a:prstGeom prst="rect">
            <a:avLst/>
          </a:prstGeom>
          <a:noFill/>
          <a:ln>
            <a:solidFill>
              <a:srgbClr val="FF0000"/>
            </a:solidFill>
          </a:ln>
        </p:spPr>
        <p:txBody>
          <a:bodyPr wrap="square" rtlCol="0">
            <a:spAutoFit/>
          </a:bodyPr>
          <a:lstStyle/>
          <a:p>
            <a:r>
              <a:rPr lang="en-US" altLang="zh-CN" sz="1400" b="1" dirty="0" smtClean="0"/>
              <a:t>Strict order of execution of all appended Alg.</a:t>
            </a:r>
          </a:p>
          <a:p>
            <a:r>
              <a:rPr lang="en-US" altLang="zh-CN" sz="1400" b="1" dirty="0"/>
              <a:t>	</a:t>
            </a:r>
            <a:r>
              <a:rPr lang="en-US" altLang="zh-CN" sz="1400" dirty="0" smtClean="0"/>
              <a:t>as the order of appending</a:t>
            </a:r>
            <a:endParaRPr lang="zh-CN" altLang="en-US" sz="1400" dirty="0"/>
          </a:p>
        </p:txBody>
      </p:sp>
      <p:sp>
        <p:nvSpPr>
          <p:cNvPr id="17" name="TextBox 16"/>
          <p:cNvSpPr txBox="1"/>
          <p:nvPr/>
        </p:nvSpPr>
        <p:spPr>
          <a:xfrm>
            <a:off x="5363580" y="5384249"/>
            <a:ext cx="3155798" cy="276999"/>
          </a:xfrm>
          <a:prstGeom prst="rect">
            <a:avLst/>
          </a:prstGeom>
          <a:noFill/>
          <a:ln>
            <a:solidFill>
              <a:schemeClr val="tx1"/>
            </a:solidFill>
            <a:prstDash val="dash"/>
          </a:ln>
        </p:spPr>
        <p:txBody>
          <a:bodyPr wrap="square" rtlCol="0">
            <a:spAutoFit/>
          </a:bodyPr>
          <a:lstStyle/>
          <a:p>
            <a:r>
              <a:rPr lang="en-US" altLang="zh-CN" sz="1200" dirty="0" smtClean="0"/>
              <a:t>Optimizing this part. Better as: </a:t>
            </a:r>
            <a:r>
              <a:rPr lang="en-US" altLang="zh-CN" sz="1200" dirty="0" err="1" smtClean="0"/>
              <a:t>dmpCore.Run</a:t>
            </a:r>
            <a:r>
              <a:rPr lang="en-US" altLang="zh-CN" sz="1200" dirty="0" smtClean="0"/>
              <a:t>()</a:t>
            </a:r>
            <a:endParaRPr lang="zh-CN" altLang="en-US" sz="1200" dirty="0"/>
          </a:p>
        </p:txBody>
      </p:sp>
      <p:sp>
        <p:nvSpPr>
          <p:cNvPr id="18" name="矩形 17"/>
          <p:cNvSpPr/>
          <p:nvPr/>
        </p:nvSpPr>
        <p:spPr>
          <a:xfrm>
            <a:off x="827584" y="5805264"/>
            <a:ext cx="5328592" cy="396044"/>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cxnSp>
        <p:nvCxnSpPr>
          <p:cNvPr id="20" name="肘形连接符 19"/>
          <p:cNvCxnSpPr>
            <a:stCxn id="17" idx="2"/>
            <a:endCxn id="18" idx="3"/>
          </p:cNvCxnSpPr>
          <p:nvPr/>
        </p:nvCxnSpPr>
        <p:spPr>
          <a:xfrm rot="5400000">
            <a:off x="6377809" y="5439616"/>
            <a:ext cx="342038" cy="785303"/>
          </a:xfrm>
          <a:prstGeom prst="bentConnector2">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4860032" y="2924944"/>
            <a:ext cx="4162894" cy="1323439"/>
          </a:xfrm>
          <a:prstGeom prst="rect">
            <a:avLst/>
          </a:prstGeom>
          <a:noFill/>
          <a:ln>
            <a:solidFill>
              <a:schemeClr val="tx1"/>
            </a:solidFill>
          </a:ln>
        </p:spPr>
        <p:txBody>
          <a:bodyPr wrap="square" rtlCol="0">
            <a:spAutoFit/>
          </a:bodyPr>
          <a:lstStyle/>
          <a:p>
            <a:pPr marL="285750" indent="-285750">
              <a:buFont typeface="Arial" charset="0"/>
              <a:buChar char="•"/>
            </a:pPr>
            <a:r>
              <a:rPr lang="en-US" altLang="zh-CN" sz="1600" dirty="0" smtClean="0"/>
              <a:t>Create whatever you need and append them into </a:t>
            </a:r>
            <a:r>
              <a:rPr lang="en-US" altLang="zh-CN" sz="1600" dirty="0" err="1" smtClean="0"/>
              <a:t>DmpCore</a:t>
            </a:r>
            <a:endParaRPr lang="en-US" altLang="zh-CN" sz="1600" dirty="0" smtClean="0"/>
          </a:p>
          <a:p>
            <a:pPr marL="285750" indent="-285750">
              <a:buFont typeface="Arial" charset="0"/>
              <a:buChar char="•"/>
            </a:pPr>
            <a:r>
              <a:rPr lang="en-US" altLang="zh-CN" sz="1600" dirty="0" err="1"/>
              <a:t>DmpCore</a:t>
            </a:r>
            <a:r>
              <a:rPr lang="en-US" altLang="zh-CN" sz="1600" dirty="0"/>
              <a:t> only manipulates those algorithms and services which are explicitly appended into </a:t>
            </a:r>
            <a:r>
              <a:rPr lang="en-US" altLang="zh-CN" sz="1600" dirty="0" smtClean="0"/>
              <a:t>managers</a:t>
            </a:r>
            <a:endParaRPr lang="en-US" altLang="zh-CN" sz="1600" dirty="0"/>
          </a:p>
        </p:txBody>
      </p:sp>
    </p:spTree>
    <p:extLst>
      <p:ext uri="{BB962C8B-B14F-4D97-AF65-F5344CB8AC3E}">
        <p14:creationId xmlns:p14="http://schemas.microsoft.com/office/powerpoint/2010/main" val="5193664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2536</TotalTime>
  <Words>1553</Words>
  <Application>Microsoft Office PowerPoint</Application>
  <PresentationFormat>全屏显示(4:3)</PresentationFormat>
  <Paragraphs>313</Paragraphs>
  <Slides>20</Slides>
  <Notes>0</Notes>
  <HiddenSlides>0</HiddenSlides>
  <MMClips>0</MMClips>
  <ScaleCrop>false</ScaleCrop>
  <HeadingPairs>
    <vt:vector size="4" baseType="variant">
      <vt:variant>
        <vt:lpstr>主题</vt:lpstr>
      </vt:variant>
      <vt:variant>
        <vt:i4>1</vt:i4>
      </vt:variant>
      <vt:variant>
        <vt:lpstr>幻灯片标题</vt:lpstr>
      </vt:variant>
      <vt:variant>
        <vt:i4>20</vt:i4>
      </vt:variant>
    </vt:vector>
  </HeadingPairs>
  <TitlesOfParts>
    <vt:vector size="21" baseType="lpstr">
      <vt:lpstr>Office 主题</vt:lpstr>
      <vt:lpstr>Suggestion of a New Framework of DAMPE offline software</vt:lpstr>
      <vt:lpstr>Software of HEP experiments</vt:lpstr>
      <vt:lpstr>Contents</vt:lpstr>
      <vt:lpstr>Used tools of DAMPE offline software</vt:lpstr>
      <vt:lpstr>Basic architecture</vt:lpstr>
      <vt:lpstr>Basic architecture </vt:lpstr>
      <vt:lpstr>Algorithm and service</vt:lpstr>
      <vt:lpstr>Example of a concrete algorithm</vt:lpstr>
      <vt:lpstr>Job option files (python script)</vt:lpstr>
      <vt:lpstr>How are the algorithms booted?</vt:lpstr>
      <vt:lpstr>Setting options at runtime</vt:lpstr>
      <vt:lpstr>Extensibility -- create a new algorithm</vt:lpstr>
      <vt:lpstr>Extensibility -- create new event class</vt:lpstr>
      <vt:lpstr>Installation and setting up</vt:lpstr>
      <vt:lpstr>How to use it</vt:lpstr>
      <vt:lpstr>Summary</vt:lpstr>
      <vt:lpstr>PowerPoint 演示文稿</vt:lpstr>
      <vt:lpstr>Backup</vt:lpstr>
      <vt:lpstr>Plan</vt:lpstr>
      <vt:lpstr>Advantages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Framework of DAMPW software (DAMPE software)</dc:title>
  <dc:creator>Chi</dc:creator>
  <cp:lastModifiedBy>ChiWANG</cp:lastModifiedBy>
  <cp:revision>591</cp:revision>
  <dcterms:created xsi:type="dcterms:W3CDTF">2014-05-04T06:21:14Z</dcterms:created>
  <dcterms:modified xsi:type="dcterms:W3CDTF">2014-05-12T06:28:09Z</dcterms:modified>
</cp:coreProperties>
</file>